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7053263" cy="10180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86" autoAdjust="0"/>
    <p:restoredTop sz="94660"/>
  </p:normalViewPr>
  <p:slideViewPr>
    <p:cSldViewPr snapToGrid="0">
      <p:cViewPr varScale="1">
        <p:scale>
          <a:sx n="72" d="100"/>
          <a:sy n="72" d="100"/>
        </p:scale>
        <p:origin x="696"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529E189-21F8-488E-B8A3-6284CC3F600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2718835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29E189-21F8-488E-B8A3-6284CC3F600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1014372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29E189-21F8-488E-B8A3-6284CC3F600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3888794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529E189-21F8-488E-B8A3-6284CC3F6004}"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1629281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529E189-21F8-488E-B8A3-6284CC3F6004}"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13265552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529E189-21F8-488E-B8A3-6284CC3F6004}" type="datetimeFigureOut">
              <a:rPr lang="en-GB" smtClean="0"/>
              <a:t>08/09/2026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24167050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29E189-21F8-488E-B8A3-6284CC3F6004}" type="datetimeFigureOut">
              <a:rPr lang="en-GB" smtClean="0"/>
              <a:t>08/09/2026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1077352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29E189-21F8-488E-B8A3-6284CC3F6004}"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3086900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29E189-21F8-488E-B8A3-6284CC3F6004}"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1726182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29E189-21F8-488E-B8A3-6284CC3F600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2725746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529E189-21F8-488E-B8A3-6284CC3F6004}"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9BA3EFA-CCA1-4B04-8DC7-AB7E87E95E52}" type="slidenum">
              <a:rPr lang="en-GB" smtClean="0"/>
              <a:t>‹#›</a:t>
            </a:fld>
            <a:endParaRPr lang="en-GB"/>
          </a:p>
        </p:txBody>
      </p:sp>
    </p:spTree>
    <p:extLst>
      <p:ext uri="{BB962C8B-B14F-4D97-AF65-F5344CB8AC3E}">
        <p14:creationId xmlns:p14="http://schemas.microsoft.com/office/powerpoint/2010/main" val="9308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29E189-21F8-488E-B8A3-6284CC3F6004}" type="datetimeFigureOut">
              <a:rPr lang="en-GB" smtClean="0"/>
              <a:t>08/09/2026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BA3EFA-CCA1-4B04-8DC7-AB7E87E95E52}" type="slidenum">
              <a:rPr lang="en-GB" smtClean="0"/>
              <a:t>‹#›</a:t>
            </a:fld>
            <a:endParaRPr lang="en-GB"/>
          </a:p>
        </p:txBody>
      </p:sp>
    </p:spTree>
    <p:extLst>
      <p:ext uri="{BB962C8B-B14F-4D97-AF65-F5344CB8AC3E}">
        <p14:creationId xmlns:p14="http://schemas.microsoft.com/office/powerpoint/2010/main" val="4129491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687797" y="1272845"/>
            <a:ext cx="3136900" cy="1631216"/>
          </a:xfrm>
          <a:prstGeom prst="rect">
            <a:avLst/>
          </a:prstGeom>
          <a:noFill/>
        </p:spPr>
        <p:txBody>
          <a:bodyPr wrap="square" lIns="91440" tIns="45720" rIns="91440" bIns="45720">
            <a:spAutoFit/>
          </a:bodyPr>
          <a:lstStyle/>
          <a:p>
            <a:pPr algn="ctr"/>
            <a:r>
              <a:rPr lang="en-US" sz="5000" b="1" dirty="0" smtClean="0">
                <a:ln w="10160">
                  <a:solidFill>
                    <a:schemeClr val="tx1"/>
                  </a:solidFill>
                  <a:prstDash val="solid"/>
                </a:ln>
                <a:solidFill>
                  <a:srgbClr val="FFFFFF"/>
                </a:solidFill>
                <a:effectLst>
                  <a:outerShdw blurRad="38100" dist="22860" dir="5400000" algn="tl" rotWithShape="0">
                    <a:srgbClr val="000000">
                      <a:alpha val="30000"/>
                    </a:srgbClr>
                  </a:outerShdw>
                </a:effectLst>
                <a:latin typeface="Century Gothic" panose="020B0502020202020204" pitchFamily="34" charset="0"/>
              </a:rPr>
              <a:t>Autumn 1</a:t>
            </a:r>
          </a:p>
          <a:p>
            <a:pPr algn="ctr"/>
            <a:r>
              <a:rPr lang="en-US" sz="5000" b="1" cap="none" spc="0" dirty="0" smtClean="0">
                <a:ln w="10160">
                  <a:solidFill>
                    <a:schemeClr val="tx1"/>
                  </a:solidFill>
                  <a:prstDash val="solid"/>
                </a:ln>
                <a:solidFill>
                  <a:srgbClr val="FFFFFF"/>
                </a:solidFill>
                <a:effectLst>
                  <a:outerShdw blurRad="38100" dist="22860" dir="5400000" algn="tl" rotWithShape="0">
                    <a:srgbClr val="000000">
                      <a:alpha val="30000"/>
                    </a:srgbClr>
                  </a:outerShdw>
                </a:effectLst>
                <a:latin typeface="Century Gothic" panose="020B0502020202020204" pitchFamily="34" charset="0"/>
              </a:rPr>
              <a:t>Year 5&amp;6</a:t>
            </a:r>
            <a:endParaRPr lang="en-US" sz="5000" b="1" cap="none" spc="0" dirty="0">
              <a:ln w="10160">
                <a:solidFill>
                  <a:schemeClr val="tx1"/>
                </a:solidFill>
                <a:prstDash val="solid"/>
              </a:ln>
              <a:solidFill>
                <a:srgbClr val="FFFFFF"/>
              </a:solidFill>
              <a:effectLst>
                <a:outerShdw blurRad="38100" dist="22860" dir="5400000" algn="tl" rotWithShape="0">
                  <a:srgbClr val="000000">
                    <a:alpha val="30000"/>
                  </a:srgbClr>
                </a:outerShdw>
              </a:effectLst>
              <a:latin typeface="Century Gothic" panose="020B0502020202020204" pitchFamily="34" charset="0"/>
            </a:endParaRPr>
          </a:p>
        </p:txBody>
      </p:sp>
      <p:sp>
        <p:nvSpPr>
          <p:cNvPr id="7" name="TextBox 6"/>
          <p:cNvSpPr txBox="1"/>
          <p:nvPr/>
        </p:nvSpPr>
        <p:spPr>
          <a:xfrm>
            <a:off x="4708127" y="2968742"/>
            <a:ext cx="3371988" cy="923330"/>
          </a:xfrm>
          <a:prstGeom prst="rect">
            <a:avLst/>
          </a:prstGeom>
          <a:noFill/>
          <a:ln>
            <a:solidFill>
              <a:schemeClr val="tx1"/>
            </a:solidFill>
          </a:ln>
        </p:spPr>
        <p:txBody>
          <a:bodyPr wrap="square" rtlCol="0">
            <a:spAutoFit/>
          </a:bodyPr>
          <a:lstStyle/>
          <a:p>
            <a:pPr lvl="0" algn="ctr"/>
            <a:r>
              <a:rPr lang="en-US" b="1" dirty="0" smtClean="0">
                <a:solidFill>
                  <a:srgbClr val="000000"/>
                </a:solidFill>
                <a:latin typeface="Century Gothic" panose="020B0502020202020204" pitchFamily="34" charset="0"/>
              </a:rPr>
              <a:t>Termly </a:t>
            </a:r>
            <a:r>
              <a:rPr lang="en-US" b="1" dirty="0" smtClean="0">
                <a:solidFill>
                  <a:srgbClr val="000000"/>
                </a:solidFill>
                <a:latin typeface="Century Gothic" panose="020B0502020202020204" pitchFamily="34" charset="0"/>
              </a:rPr>
              <a:t>theme</a:t>
            </a:r>
          </a:p>
          <a:p>
            <a:pPr lvl="0" algn="ctr"/>
            <a:r>
              <a:rPr lang="en-US" sz="1200" b="1" dirty="0" smtClean="0">
                <a:solidFill>
                  <a:srgbClr val="000000"/>
                </a:solidFill>
                <a:latin typeface="Century Gothic" panose="020B0502020202020204" pitchFamily="34" charset="0"/>
              </a:rPr>
              <a:t>Our focus for this term is History.</a:t>
            </a:r>
          </a:p>
          <a:p>
            <a:pPr lvl="0" algn="ctr"/>
            <a:r>
              <a:rPr lang="en-US" sz="1200" b="1" dirty="0" smtClean="0">
                <a:solidFill>
                  <a:srgbClr val="00B0F0"/>
                </a:solidFill>
                <a:latin typeface="Century Gothic" panose="020B0502020202020204" pitchFamily="34" charset="0"/>
              </a:rPr>
              <a:t>In what ways can we see the legacy of Ancient Egypt in our lives today?</a:t>
            </a:r>
            <a:endParaRPr lang="en-US" sz="1200" b="1" dirty="0">
              <a:solidFill>
                <a:srgbClr val="00B0F0"/>
              </a:solidFill>
              <a:latin typeface="Century Gothic" panose="020B0502020202020204" pitchFamily="34" charset="0"/>
            </a:endParaRPr>
          </a:p>
        </p:txBody>
      </p:sp>
      <p:sp>
        <p:nvSpPr>
          <p:cNvPr id="8" name="TextBox 7"/>
          <p:cNvSpPr txBox="1"/>
          <p:nvPr/>
        </p:nvSpPr>
        <p:spPr>
          <a:xfrm>
            <a:off x="171180" y="3294282"/>
            <a:ext cx="4374401" cy="3508653"/>
          </a:xfrm>
          <a:prstGeom prst="rect">
            <a:avLst/>
          </a:prstGeom>
          <a:noFill/>
          <a:ln>
            <a:solidFill>
              <a:schemeClr val="tx1"/>
            </a:solidFill>
          </a:ln>
        </p:spPr>
        <p:txBody>
          <a:bodyPr wrap="square" rtlCol="0">
            <a:spAutoFit/>
          </a:bodyPr>
          <a:lstStyle/>
          <a:p>
            <a:r>
              <a:rPr lang="en-GB" b="1" dirty="0" smtClean="0">
                <a:latin typeface="Century Gothic" panose="020B0502020202020204" pitchFamily="34" charset="0"/>
              </a:rPr>
              <a:t>English</a:t>
            </a:r>
          </a:p>
          <a:p>
            <a:r>
              <a:rPr lang="en-GB" sz="1200" dirty="0" smtClean="0">
                <a:latin typeface="Century Gothic" panose="020B0502020202020204" pitchFamily="34" charset="0"/>
              </a:rPr>
              <a:t>In English we will be </a:t>
            </a:r>
            <a:r>
              <a:rPr lang="en-GB" sz="1200" dirty="0">
                <a:latin typeface="Century Gothic" panose="020B0502020202020204" pitchFamily="34" charset="0"/>
              </a:rPr>
              <a:t>focusing on </a:t>
            </a:r>
            <a:r>
              <a:rPr lang="en-GB" sz="1200" dirty="0" smtClean="0">
                <a:latin typeface="Century Gothic" panose="020B0502020202020204" pitchFamily="34" charset="0"/>
              </a:rPr>
              <a:t>adventure/narrative writing. Our book focus will be ‘Stormbreaker</a:t>
            </a:r>
            <a:r>
              <a:rPr lang="en-GB" sz="1200" dirty="0">
                <a:latin typeface="Century Gothic" panose="020B0502020202020204" pitchFamily="34" charset="0"/>
              </a:rPr>
              <a:t>’ </a:t>
            </a:r>
            <a:r>
              <a:rPr lang="en-GB" sz="1200" dirty="0" smtClean="0">
                <a:latin typeface="Century Gothic" panose="020B0502020202020204" pitchFamily="34" charset="0"/>
              </a:rPr>
              <a:t>by Anthony Horowitz. We will closely observe the events in the story and study how to create tension, portray character feeling and observe the choice of words used by the author. Features of a promotional text and how to apply these features effectively will also be studied. As our final outcome, we will create our own chapter using vivid descriptive and figurative language. We will discuss how the author has applied a particular writing style and apply this to our own writing. We will consider the effectiveness of these techniques on its chosen audience. P.E.E (Point, Evidence, Explain) will be used to achieve a greater understanding of text and its meaning. As part of Poetry Day, we will also look at the poem, To all Land Girl’s; children will use the structure of the poem to write their own similar style poem.</a:t>
            </a:r>
          </a:p>
        </p:txBody>
      </p:sp>
      <p:sp>
        <p:nvSpPr>
          <p:cNvPr id="9" name="TextBox 8"/>
          <p:cNvSpPr txBox="1"/>
          <p:nvPr/>
        </p:nvSpPr>
        <p:spPr>
          <a:xfrm>
            <a:off x="171181" y="61007"/>
            <a:ext cx="4374401" cy="3139321"/>
          </a:xfrm>
          <a:prstGeom prst="rect">
            <a:avLst/>
          </a:prstGeom>
          <a:noFill/>
          <a:ln>
            <a:solidFill>
              <a:schemeClr val="tx1"/>
            </a:solidFill>
          </a:ln>
        </p:spPr>
        <p:txBody>
          <a:bodyPr wrap="square" rtlCol="0">
            <a:spAutoFit/>
          </a:bodyPr>
          <a:lstStyle/>
          <a:p>
            <a:r>
              <a:rPr lang="en-GB" b="1" dirty="0" smtClean="0">
                <a:latin typeface="Century Gothic" panose="020B0502020202020204" pitchFamily="34" charset="0"/>
              </a:rPr>
              <a:t>Maths</a:t>
            </a:r>
          </a:p>
          <a:p>
            <a:pPr lvl="0"/>
            <a:r>
              <a:rPr lang="en-GB" sz="1200" dirty="0">
                <a:latin typeface="Century Gothic" panose="020B0502020202020204" pitchFamily="34" charset="0"/>
              </a:rPr>
              <a:t>In </a:t>
            </a:r>
            <a:r>
              <a:rPr lang="en-GB" sz="1200" dirty="0" smtClean="0">
                <a:latin typeface="Century Gothic" panose="020B0502020202020204" pitchFamily="34" charset="0"/>
              </a:rPr>
              <a:t>Maths </a:t>
            </a:r>
            <a:r>
              <a:rPr lang="en-GB" sz="1200" dirty="0">
                <a:latin typeface="Century Gothic" panose="020B0502020202020204" pitchFamily="34" charset="0"/>
              </a:rPr>
              <a:t>we will </a:t>
            </a:r>
            <a:r>
              <a:rPr lang="en-GB" sz="1200" dirty="0" smtClean="0">
                <a:latin typeface="Century Gothic" panose="020B0502020202020204" pitchFamily="34" charset="0"/>
              </a:rPr>
              <a:t>begin the term by looking at </a:t>
            </a:r>
            <a:r>
              <a:rPr lang="en-GB" sz="1200" dirty="0">
                <a:latin typeface="Century Gothic" panose="020B0502020202020204" pitchFamily="34" charset="0"/>
              </a:rPr>
              <a:t>p</a:t>
            </a:r>
            <a:r>
              <a:rPr lang="en-GB" sz="1200" dirty="0" smtClean="0">
                <a:latin typeface="Century Gothic" panose="020B0502020202020204" pitchFamily="34" charset="0"/>
              </a:rPr>
              <a:t>lace </a:t>
            </a:r>
            <a:r>
              <a:rPr lang="en-GB" sz="1200" dirty="0">
                <a:latin typeface="Century Gothic" panose="020B0502020202020204" pitchFamily="34" charset="0"/>
              </a:rPr>
              <a:t>v</a:t>
            </a:r>
            <a:r>
              <a:rPr lang="en-GB" sz="1200" dirty="0" smtClean="0">
                <a:latin typeface="Century Gothic" panose="020B0502020202020204" pitchFamily="34" charset="0"/>
              </a:rPr>
              <a:t>alue. The focus will be to study numbers and to reinforce and extend our understanding that the value of a digit is understood to be determined by its position within a number, extending to millions and ten millions.  Reading and writing large numbers:  numbers up to 10000,000 are read and written in both numerals and words. </a:t>
            </a:r>
            <a:r>
              <a:rPr lang="en-US" sz="1200" dirty="0" smtClean="0">
                <a:latin typeface="Century Gothic" panose="020B0502020202020204" pitchFamily="34" charset="0"/>
              </a:rPr>
              <a:t>We will use </a:t>
            </a:r>
            <a:r>
              <a:rPr lang="en-US" sz="1200" dirty="0">
                <a:latin typeface="Century Gothic" panose="020B0502020202020204" pitchFamily="34" charset="0"/>
              </a:rPr>
              <a:t>concrete and visual representations to record </a:t>
            </a:r>
            <a:r>
              <a:rPr lang="en-US" sz="1200" dirty="0" smtClean="0">
                <a:latin typeface="Century Gothic" panose="020B0502020202020204" pitchFamily="34" charset="0"/>
              </a:rPr>
              <a:t>numbers up to 10, 000. Then we will revise </a:t>
            </a:r>
            <a:r>
              <a:rPr lang="en-US" sz="1200" dirty="0">
                <a:latin typeface="Century Gothic" panose="020B0502020202020204" pitchFamily="34" charset="0"/>
              </a:rPr>
              <a:t>adding and subtracting 10, 100 and </a:t>
            </a:r>
            <a:r>
              <a:rPr lang="en-US" sz="1200" dirty="0" smtClean="0">
                <a:latin typeface="Century Gothic" panose="020B0502020202020204" pitchFamily="34" charset="0"/>
              </a:rPr>
              <a:t>1000. We will find </a:t>
            </a:r>
            <a:r>
              <a:rPr lang="en-US" sz="1200" dirty="0">
                <a:latin typeface="Century Gothic" panose="020B0502020202020204" pitchFamily="34" charset="0"/>
              </a:rPr>
              <a:t>numbers between two points on a number line and estimate where larger numbers will go.</a:t>
            </a:r>
          </a:p>
          <a:p>
            <a:pPr lvl="0"/>
            <a:r>
              <a:rPr lang="en-US" sz="1200" dirty="0" smtClean="0">
                <a:latin typeface="Century Gothic" panose="020B0502020202020204" pitchFamily="34" charset="0"/>
              </a:rPr>
              <a:t>Reasoning </a:t>
            </a:r>
            <a:r>
              <a:rPr lang="en-US" sz="1200" dirty="0">
                <a:latin typeface="Century Gothic" panose="020B0502020202020204" pitchFamily="34" charset="0"/>
              </a:rPr>
              <a:t>– Reason with negative and positive numbers. Use real life situations to apply number knowledge and logical thought</a:t>
            </a:r>
            <a:r>
              <a:rPr lang="en-US" sz="1200" dirty="0" smtClean="0">
                <a:latin typeface="Century Gothic" panose="020B0502020202020204" pitchFamily="34" charset="0"/>
              </a:rPr>
              <a:t>.</a:t>
            </a:r>
            <a:endParaRPr lang="en-US" sz="1200" dirty="0">
              <a:latin typeface="Century Gothic" panose="020B0502020202020204" pitchFamily="34" charset="0"/>
            </a:endParaRPr>
          </a:p>
        </p:txBody>
      </p:sp>
      <p:sp>
        <p:nvSpPr>
          <p:cNvPr id="10" name="TextBox 9"/>
          <p:cNvSpPr txBox="1"/>
          <p:nvPr/>
        </p:nvSpPr>
        <p:spPr>
          <a:xfrm>
            <a:off x="8034042" y="138160"/>
            <a:ext cx="3896399" cy="2215991"/>
          </a:xfrm>
          <a:prstGeom prst="rect">
            <a:avLst/>
          </a:prstGeom>
          <a:noFill/>
          <a:ln>
            <a:solidFill>
              <a:schemeClr val="tx1"/>
            </a:solidFill>
          </a:ln>
        </p:spPr>
        <p:txBody>
          <a:bodyPr wrap="square" rtlCol="0">
            <a:spAutoFit/>
          </a:bodyPr>
          <a:lstStyle/>
          <a:p>
            <a:r>
              <a:rPr lang="en-GB" b="1" dirty="0" smtClean="0">
                <a:latin typeface="Century Gothic" panose="020B0502020202020204" pitchFamily="34" charset="0"/>
              </a:rPr>
              <a:t>Science</a:t>
            </a:r>
          </a:p>
          <a:p>
            <a:r>
              <a:rPr lang="en-GB" sz="1200" dirty="0" smtClean="0">
                <a:latin typeface="Century Gothic" panose="020B0502020202020204" pitchFamily="34" charset="0"/>
              </a:rPr>
              <a:t>In Science we will study Living Things and Their Habitats:  The Study of Taxonomy.  We will </a:t>
            </a:r>
            <a:r>
              <a:rPr lang="en-US" sz="1200" dirty="0" smtClean="0">
                <a:latin typeface="Century Gothic" panose="020B0502020202020204" pitchFamily="34" charset="0"/>
              </a:rPr>
              <a:t>understand </a:t>
            </a:r>
            <a:r>
              <a:rPr lang="en-US" sz="1200" dirty="0">
                <a:latin typeface="Century Gothic" panose="020B0502020202020204" pitchFamily="34" charset="0"/>
              </a:rPr>
              <a:t>how to classify and organise organisms </a:t>
            </a:r>
            <a:r>
              <a:rPr lang="en-US" sz="1200" dirty="0" smtClean="0">
                <a:latin typeface="Century Gothic" panose="020B0502020202020204" pitchFamily="34" charset="0"/>
              </a:rPr>
              <a:t>and plant. We will complete </a:t>
            </a:r>
            <a:r>
              <a:rPr lang="en-US" sz="1200" dirty="0">
                <a:latin typeface="Century Gothic" panose="020B0502020202020204" pitchFamily="34" charset="0"/>
              </a:rPr>
              <a:t>a branching </a:t>
            </a:r>
            <a:r>
              <a:rPr lang="en-US" sz="1200" dirty="0" smtClean="0">
                <a:latin typeface="Century Gothic" panose="020B0502020202020204" pitchFamily="34" charset="0"/>
              </a:rPr>
              <a:t>database, whilst researching &amp; gathering </a:t>
            </a:r>
            <a:r>
              <a:rPr lang="en-US" sz="1200" dirty="0">
                <a:latin typeface="Century Gothic" panose="020B0502020202020204" pitchFamily="34" charset="0"/>
              </a:rPr>
              <a:t>information to help classify </a:t>
            </a:r>
            <a:r>
              <a:rPr lang="en-US" sz="1200" dirty="0" smtClean="0">
                <a:latin typeface="Century Gothic" panose="020B0502020202020204" pitchFamily="34" charset="0"/>
              </a:rPr>
              <a:t>&amp; organize. We will move onto classifying, organising animal groups, describe </a:t>
            </a:r>
            <a:r>
              <a:rPr lang="en-US" sz="1200" dirty="0">
                <a:latin typeface="Century Gothic" panose="020B0502020202020204" pitchFamily="34" charset="0"/>
              </a:rPr>
              <a:t>how living thing are classified into </a:t>
            </a:r>
            <a:r>
              <a:rPr lang="en-US" sz="1200" dirty="0" smtClean="0">
                <a:latin typeface="Century Gothic" panose="020B0502020202020204" pitchFamily="34" charset="0"/>
              </a:rPr>
              <a:t>groups </a:t>
            </a:r>
            <a:r>
              <a:rPr lang="en-US" sz="1200" dirty="0">
                <a:latin typeface="Century Gothic" panose="020B0502020202020204" pitchFamily="34" charset="0"/>
              </a:rPr>
              <a:t>according to common observational characteristics. </a:t>
            </a:r>
          </a:p>
        </p:txBody>
      </p:sp>
      <p:sp>
        <p:nvSpPr>
          <p:cNvPr id="11" name="TextBox 10"/>
          <p:cNvSpPr txBox="1"/>
          <p:nvPr/>
        </p:nvSpPr>
        <p:spPr>
          <a:xfrm>
            <a:off x="8242661" y="2439024"/>
            <a:ext cx="3665404" cy="2585323"/>
          </a:xfrm>
          <a:prstGeom prst="rect">
            <a:avLst/>
          </a:prstGeom>
          <a:noFill/>
          <a:ln>
            <a:solidFill>
              <a:schemeClr val="tx1"/>
            </a:solidFill>
          </a:ln>
        </p:spPr>
        <p:txBody>
          <a:bodyPr wrap="square" rtlCol="0">
            <a:spAutoFit/>
          </a:bodyPr>
          <a:lstStyle/>
          <a:p>
            <a:pPr lvl="0"/>
            <a:r>
              <a:rPr lang="en-US" b="1" dirty="0">
                <a:solidFill>
                  <a:srgbClr val="000000"/>
                </a:solidFill>
                <a:latin typeface="Century Gothic" panose="020B0502020202020204" pitchFamily="34" charset="0"/>
              </a:rPr>
              <a:t>History </a:t>
            </a:r>
          </a:p>
          <a:p>
            <a:pPr lvl="0"/>
            <a:r>
              <a:rPr lang="en-GB" sz="1200" dirty="0">
                <a:solidFill>
                  <a:srgbClr val="000000"/>
                </a:solidFill>
                <a:latin typeface="Century Gothic" panose="020B0502020202020204" pitchFamily="34" charset="0"/>
              </a:rPr>
              <a:t>As Historians, we will be studying, ‘The Egyptians’ – Who Were the Ancient Egyptians?  We will begin by looking at what life was like in Ancient Egypt.  We will then move onto learning about what Ancient Egyptians writing system –   hieroglyphs.  We will then move onto learning about why are gods and goddesses important to societies.  Our journey will end by studying the pyramids and what they have taught us about Egyptian life.  All of our learning will be presented in a fact-file – this will showcase all of our learning!</a:t>
            </a:r>
          </a:p>
        </p:txBody>
      </p:sp>
      <p:sp>
        <p:nvSpPr>
          <p:cNvPr id="14" name="TextBox 13"/>
          <p:cNvSpPr txBox="1"/>
          <p:nvPr/>
        </p:nvSpPr>
        <p:spPr>
          <a:xfrm>
            <a:off x="4823945" y="4269787"/>
            <a:ext cx="3140352" cy="2031325"/>
          </a:xfrm>
          <a:prstGeom prst="rect">
            <a:avLst/>
          </a:prstGeom>
          <a:noFill/>
          <a:ln>
            <a:solidFill>
              <a:schemeClr val="tx1"/>
            </a:solidFill>
          </a:ln>
        </p:spPr>
        <p:txBody>
          <a:bodyPr wrap="square" rtlCol="0">
            <a:spAutoFit/>
          </a:bodyPr>
          <a:lstStyle/>
          <a:p>
            <a:r>
              <a:rPr lang="en-GB" b="1" dirty="0" smtClean="0">
                <a:latin typeface="Century Gothic" panose="020B0502020202020204" pitchFamily="34" charset="0"/>
              </a:rPr>
              <a:t>RE</a:t>
            </a:r>
          </a:p>
          <a:p>
            <a:pPr algn="just"/>
            <a:r>
              <a:rPr lang="en-US" sz="1200" dirty="0" smtClean="0">
                <a:latin typeface="Century Gothic" panose="020B0502020202020204" pitchFamily="34" charset="0"/>
              </a:rPr>
              <a:t>In RE we will discover the </a:t>
            </a:r>
            <a:r>
              <a:rPr lang="en-US" sz="1200" dirty="0">
                <a:latin typeface="Century Gothic" panose="020B0502020202020204" pitchFamily="34" charset="0"/>
              </a:rPr>
              <a:t>main beliefs held </a:t>
            </a:r>
            <a:r>
              <a:rPr lang="en-US" sz="1200" dirty="0" smtClean="0">
                <a:latin typeface="Century Gothic" panose="020B0502020202020204" pitchFamily="34" charset="0"/>
              </a:rPr>
              <a:t>by Buddhists and begin to fully understand </a:t>
            </a:r>
            <a:r>
              <a:rPr lang="en-US" sz="1200" dirty="0">
                <a:latin typeface="Century Gothic" panose="020B0502020202020204" pitchFamily="34" charset="0"/>
              </a:rPr>
              <a:t>the meaning of Buddhist </a:t>
            </a:r>
            <a:r>
              <a:rPr lang="en-US" sz="1200" dirty="0" smtClean="0">
                <a:latin typeface="Century Gothic" panose="020B0502020202020204" pitchFamily="34" charset="0"/>
              </a:rPr>
              <a:t>symbols. We will learn to describe </a:t>
            </a:r>
            <a:r>
              <a:rPr lang="en-US" sz="1200" dirty="0">
                <a:latin typeface="Century Gothic" panose="020B0502020202020204" pitchFamily="34" charset="0"/>
              </a:rPr>
              <a:t>the characteristics that make someone a good </a:t>
            </a:r>
            <a:r>
              <a:rPr lang="en-US" sz="1200" dirty="0" smtClean="0">
                <a:latin typeface="Century Gothic" panose="020B0502020202020204" pitchFamily="34" charset="0"/>
              </a:rPr>
              <a:t>leader and understand </a:t>
            </a:r>
            <a:r>
              <a:rPr lang="en-US" sz="1200" dirty="0">
                <a:latin typeface="Century Gothic" panose="020B0502020202020204" pitchFamily="34" charset="0"/>
              </a:rPr>
              <a:t>how Buddhists reach </a:t>
            </a:r>
            <a:r>
              <a:rPr lang="en-US" sz="1200" dirty="0" smtClean="0">
                <a:latin typeface="Century Gothic" panose="020B0502020202020204" pitchFamily="34" charset="0"/>
              </a:rPr>
              <a:t>Enlightenment. We will also understand </a:t>
            </a:r>
            <a:r>
              <a:rPr lang="en-US" sz="1200" dirty="0">
                <a:latin typeface="Century Gothic" panose="020B0502020202020204" pitchFamily="34" charset="0"/>
              </a:rPr>
              <a:t>that following any religion is a choice. </a:t>
            </a:r>
          </a:p>
        </p:txBody>
      </p:sp>
      <p:pic>
        <p:nvPicPr>
          <p:cNvPr id="12" name="Picture 1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9169" y="138160"/>
            <a:ext cx="1494155" cy="1400175"/>
          </a:xfrm>
          <a:prstGeom prst="rect">
            <a:avLst/>
          </a:prstGeom>
          <a:noFill/>
          <a:ln>
            <a:noFill/>
          </a:ln>
        </p:spPr>
      </p:pic>
      <p:sp>
        <p:nvSpPr>
          <p:cNvPr id="13" name="TextBox 12"/>
          <p:cNvSpPr txBox="1"/>
          <p:nvPr/>
        </p:nvSpPr>
        <p:spPr>
          <a:xfrm>
            <a:off x="8059785" y="5089028"/>
            <a:ext cx="3870656" cy="1661993"/>
          </a:xfrm>
          <a:prstGeom prst="rect">
            <a:avLst/>
          </a:prstGeom>
          <a:noFill/>
          <a:ln>
            <a:solidFill>
              <a:schemeClr val="tx1"/>
            </a:solidFill>
          </a:ln>
        </p:spPr>
        <p:txBody>
          <a:bodyPr wrap="square" rtlCol="0">
            <a:spAutoFit/>
          </a:bodyPr>
          <a:lstStyle/>
          <a:p>
            <a:pPr lvl="0"/>
            <a:r>
              <a:rPr lang="en-GB" b="1" dirty="0">
                <a:solidFill>
                  <a:srgbClr val="000000"/>
                </a:solidFill>
                <a:latin typeface="Century Gothic" panose="020B0502020202020204" pitchFamily="34" charset="0"/>
              </a:rPr>
              <a:t>DT</a:t>
            </a:r>
          </a:p>
          <a:p>
            <a:pPr lvl="0"/>
            <a:r>
              <a:rPr lang="en-GB" sz="1200" dirty="0">
                <a:solidFill>
                  <a:srgbClr val="000000"/>
                </a:solidFill>
                <a:latin typeface="Century Gothic" panose="020B0502020202020204" pitchFamily="34" charset="0"/>
              </a:rPr>
              <a:t>As Designers, we will be designing and making a phone case this term. The objective is to explore fabrics, so we will be investigating fabrics and how they can be treated, fixed, coloured, attached and used in order to serve a purpose. We will explore properties of materials to ensure we are making a product which is fit for its use.</a:t>
            </a:r>
            <a:r>
              <a:rPr lang="en-US" sz="1200" dirty="0">
                <a:solidFill>
                  <a:srgbClr val="000000"/>
                </a:solidFill>
                <a:latin typeface="Century Gothic" panose="020B0502020202020204" pitchFamily="34" charset="0"/>
              </a:rPr>
              <a:t> </a:t>
            </a:r>
          </a:p>
        </p:txBody>
      </p:sp>
    </p:spTree>
    <p:extLst>
      <p:ext uri="{BB962C8B-B14F-4D97-AF65-F5344CB8AC3E}">
        <p14:creationId xmlns:p14="http://schemas.microsoft.com/office/powerpoint/2010/main" val="28693269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51936270"/>
              </p:ext>
            </p:extLst>
          </p:nvPr>
        </p:nvGraphicFramePr>
        <p:xfrm>
          <a:off x="179694" y="1556218"/>
          <a:ext cx="11832609" cy="5242560"/>
        </p:xfrm>
        <a:graphic>
          <a:graphicData uri="http://schemas.openxmlformats.org/drawingml/2006/table">
            <a:tbl>
              <a:tblPr firstRow="1" bandRow="1">
                <a:tableStyleId>{5C22544A-7EE6-4342-B048-85BDC9FD1C3A}</a:tableStyleId>
              </a:tblPr>
              <a:tblGrid>
                <a:gridCol w="1191907">
                  <a:extLst>
                    <a:ext uri="{9D8B030D-6E8A-4147-A177-3AD203B41FA5}">
                      <a16:colId xmlns:a16="http://schemas.microsoft.com/office/drawing/2014/main" val="20000"/>
                    </a:ext>
                  </a:extLst>
                </a:gridCol>
                <a:gridCol w="4598126">
                  <a:extLst>
                    <a:ext uri="{9D8B030D-6E8A-4147-A177-3AD203B41FA5}">
                      <a16:colId xmlns:a16="http://schemas.microsoft.com/office/drawing/2014/main" val="20001"/>
                    </a:ext>
                  </a:extLst>
                </a:gridCol>
                <a:gridCol w="6042576">
                  <a:extLst>
                    <a:ext uri="{9D8B030D-6E8A-4147-A177-3AD203B41FA5}">
                      <a16:colId xmlns:a16="http://schemas.microsoft.com/office/drawing/2014/main" val="20002"/>
                    </a:ext>
                  </a:extLst>
                </a:gridCol>
              </a:tblGrid>
              <a:tr h="247349">
                <a:tc>
                  <a:txBody>
                    <a:bodyPr/>
                    <a:lstStyle/>
                    <a:p>
                      <a:pPr algn="ctr"/>
                      <a:r>
                        <a:rPr lang="en-GB" sz="1400" dirty="0" smtClean="0">
                          <a:latin typeface="Century Gothic" panose="020B0502020202020204" pitchFamily="34" charset="0"/>
                        </a:rPr>
                        <a:t>Subject</a:t>
                      </a:r>
                      <a:endParaRPr lang="en-GB" sz="1400" dirty="0">
                        <a:latin typeface="Century Gothic" panose="020B0502020202020204" pitchFamily="34" charset="0"/>
                      </a:endParaRPr>
                    </a:p>
                  </a:txBody>
                  <a:tcPr/>
                </a:tc>
                <a:tc>
                  <a:txBody>
                    <a:bodyPr/>
                    <a:lstStyle/>
                    <a:p>
                      <a:pPr algn="ctr"/>
                      <a:r>
                        <a:rPr lang="en-GB" sz="1400" dirty="0" smtClean="0">
                          <a:latin typeface="Century Gothic" panose="020B0502020202020204" pitchFamily="34" charset="0"/>
                        </a:rPr>
                        <a:t>Task</a:t>
                      </a:r>
                      <a:endParaRPr lang="en-GB" sz="1400" dirty="0">
                        <a:latin typeface="Century Gothic" panose="020B0502020202020204" pitchFamily="34" charset="0"/>
                      </a:endParaRPr>
                    </a:p>
                  </a:txBody>
                  <a:tcPr/>
                </a:tc>
                <a:tc>
                  <a:txBody>
                    <a:bodyPr/>
                    <a:lstStyle/>
                    <a:p>
                      <a:pPr algn="ctr"/>
                      <a:r>
                        <a:rPr lang="en-GB" sz="1400" dirty="0" smtClean="0">
                          <a:latin typeface="Century Gothic" panose="020B0502020202020204" pitchFamily="34" charset="0"/>
                        </a:rPr>
                        <a:t>Tips</a:t>
                      </a:r>
                      <a:endParaRPr lang="en-GB" sz="1400" dirty="0">
                        <a:latin typeface="Century Gothic" panose="020B0502020202020204" pitchFamily="34" charset="0"/>
                      </a:endParaRPr>
                    </a:p>
                  </a:txBody>
                  <a:tcPr/>
                </a:tc>
                <a:extLst>
                  <a:ext uri="{0D108BD9-81ED-4DB2-BD59-A6C34878D82A}">
                    <a16:rowId xmlns:a16="http://schemas.microsoft.com/office/drawing/2014/main" val="10000"/>
                  </a:ext>
                </a:extLst>
              </a:tr>
              <a:tr h="370840">
                <a:tc>
                  <a:txBody>
                    <a:bodyPr/>
                    <a:lstStyle/>
                    <a:p>
                      <a:r>
                        <a:rPr lang="en-GB" sz="1400" b="1" dirty="0" smtClean="0">
                          <a:latin typeface="Century Gothic" panose="020B0502020202020204" pitchFamily="34" charset="0"/>
                        </a:rPr>
                        <a:t>Reading</a:t>
                      </a:r>
                      <a:endParaRPr lang="en-GB" sz="1400" b="1" dirty="0">
                        <a:latin typeface="Century Gothic" panose="020B0502020202020204" pitchFamily="34" charset="0"/>
                      </a:endParaRPr>
                    </a:p>
                  </a:txBody>
                  <a:tcPr/>
                </a:tc>
                <a:tc rowSpan="2">
                  <a:txBody>
                    <a:bodyPr/>
                    <a:lstStyle/>
                    <a:p>
                      <a:r>
                        <a:rPr lang="en-US" sz="1400" dirty="0" smtClean="0">
                          <a:latin typeface="Century Gothic" panose="020B0502020202020204" pitchFamily="34" charset="0"/>
                        </a:rPr>
                        <a:t>Find at least 5 poems that are used to describe an</a:t>
                      </a:r>
                      <a:r>
                        <a:rPr lang="en-US" sz="1400" baseline="0" dirty="0" smtClean="0">
                          <a:latin typeface="Century Gothic" panose="020B0502020202020204" pitchFamily="34" charset="0"/>
                        </a:rPr>
                        <a:t> adventure</a:t>
                      </a:r>
                      <a:r>
                        <a:rPr lang="en-US" sz="1400" dirty="0" smtClean="0">
                          <a:latin typeface="Century Gothic" panose="020B0502020202020204" pitchFamily="34" charset="0"/>
                        </a:rPr>
                        <a:t>. Choose one poem</a:t>
                      </a:r>
                      <a:r>
                        <a:rPr lang="en-US" sz="1400" baseline="0" dirty="0" smtClean="0">
                          <a:latin typeface="Century Gothic" panose="020B0502020202020204" pitchFamily="34" charset="0"/>
                        </a:rPr>
                        <a:t> to practice performing aloud to the class.</a:t>
                      </a:r>
                    </a:p>
                    <a:p>
                      <a:r>
                        <a:rPr lang="en-US" sz="1400" baseline="0" dirty="0" smtClean="0">
                          <a:latin typeface="Century Gothic" panose="020B0502020202020204" pitchFamily="34" charset="0"/>
                        </a:rPr>
                        <a:t>Write a character profile for Wolf.</a:t>
                      </a:r>
                    </a:p>
                  </a:txBody>
                  <a:tcPr/>
                </a:tc>
                <a:tc rowSpan="2">
                  <a:txBody>
                    <a:bodyPr/>
                    <a:lstStyle/>
                    <a:p>
                      <a:r>
                        <a:rPr lang="en-US" sz="1400" dirty="0" smtClean="0">
                          <a:latin typeface="Century Gothic" panose="020B0502020202020204" pitchFamily="34" charset="0"/>
                        </a:rPr>
                        <a:t>Think about how his actions demonstrate his personality. </a:t>
                      </a:r>
                    </a:p>
                  </a:txBody>
                  <a:tcPr/>
                </a:tc>
                <a:extLst>
                  <a:ext uri="{0D108BD9-81ED-4DB2-BD59-A6C34878D82A}">
                    <a16:rowId xmlns:a16="http://schemas.microsoft.com/office/drawing/2014/main" val="10001"/>
                  </a:ext>
                </a:extLst>
              </a:tr>
              <a:tr h="370840">
                <a:tc>
                  <a:txBody>
                    <a:bodyPr/>
                    <a:lstStyle/>
                    <a:p>
                      <a:r>
                        <a:rPr lang="en-GB" sz="1400" b="1" dirty="0" smtClean="0">
                          <a:latin typeface="Century Gothic" panose="020B0502020202020204" pitchFamily="34" charset="0"/>
                        </a:rPr>
                        <a:t>Writing</a:t>
                      </a:r>
                      <a:endParaRPr lang="en-GB" sz="1400" b="1" dirty="0">
                        <a:latin typeface="Century Gothic" panose="020B0502020202020204" pitchFamily="34" charset="0"/>
                      </a:endParaRPr>
                    </a:p>
                  </a:txBody>
                  <a:tcPr/>
                </a:tc>
                <a:tc vMerge="1">
                  <a:txBody>
                    <a:bodyPr/>
                    <a:lstStyle/>
                    <a:p>
                      <a:endParaRPr lang="en-GB" sz="1400" dirty="0">
                        <a:latin typeface="Century Gothic" panose="020B0502020202020204" pitchFamily="34" charset="0"/>
                      </a:endParaRPr>
                    </a:p>
                  </a:txBody>
                  <a:tcPr/>
                </a:tc>
                <a:tc vMerge="1">
                  <a:txBody>
                    <a:bodyPr/>
                    <a:lstStyle/>
                    <a:p>
                      <a:endParaRPr lang="en-GB" sz="1400" dirty="0">
                        <a:latin typeface="Century Gothic" panose="020B0502020202020204" pitchFamily="34" charset="0"/>
                      </a:endParaRPr>
                    </a:p>
                  </a:txBody>
                  <a:tcPr/>
                </a:tc>
                <a:extLst>
                  <a:ext uri="{0D108BD9-81ED-4DB2-BD59-A6C34878D82A}">
                    <a16:rowId xmlns:a16="http://schemas.microsoft.com/office/drawing/2014/main" val="10002"/>
                  </a:ext>
                </a:extLst>
              </a:tr>
              <a:tr h="370840">
                <a:tc>
                  <a:txBody>
                    <a:bodyPr/>
                    <a:lstStyle/>
                    <a:p>
                      <a:r>
                        <a:rPr lang="en-GB" sz="1400" b="1" dirty="0" smtClean="0">
                          <a:latin typeface="Century Gothic" panose="020B0502020202020204" pitchFamily="34" charset="0"/>
                        </a:rPr>
                        <a:t>Maths</a:t>
                      </a:r>
                      <a:endParaRPr lang="en-GB" sz="1400" b="1" dirty="0">
                        <a:latin typeface="Century Gothic" panose="020B0502020202020204" pitchFamily="34" charset="0"/>
                      </a:endParaRPr>
                    </a:p>
                  </a:txBody>
                  <a:tcPr/>
                </a:tc>
                <a:tc>
                  <a:txBody>
                    <a:bodyPr/>
                    <a:lstStyle/>
                    <a:p>
                      <a:pPr algn="just"/>
                      <a:r>
                        <a:rPr lang="en-US" sz="1400" dirty="0" smtClean="0">
                          <a:latin typeface="Century Gothic" panose="020B0502020202020204" pitchFamily="34" charset="0"/>
                        </a:rPr>
                        <a:t>Add the coordinates of key locations on a local map of Thamesmead.</a:t>
                      </a:r>
                    </a:p>
                    <a:p>
                      <a:pPr algn="just"/>
                      <a:r>
                        <a:rPr lang="en-US" sz="1400" dirty="0" smtClean="0">
                          <a:latin typeface="Century Gothic" panose="020B0502020202020204" pitchFamily="34" charset="0"/>
                        </a:rPr>
                        <a:t>Look around your home and record 5 unusual shapes and their properties. Can you find examples of the different types of triangles?</a:t>
                      </a:r>
                    </a:p>
                  </a:txBody>
                  <a:tcPr/>
                </a:tc>
                <a:tc>
                  <a:txBody>
                    <a:bodyPr/>
                    <a:lstStyle/>
                    <a:p>
                      <a:r>
                        <a:rPr lang="en-US" sz="1400" dirty="0" smtClean="0">
                          <a:latin typeface="Century Gothic" panose="020B0502020202020204" pitchFamily="34" charset="0"/>
                        </a:rPr>
                        <a:t>Remind yourself of how coordinates are represented.</a:t>
                      </a:r>
                    </a:p>
                    <a:p>
                      <a:r>
                        <a:rPr lang="en-US" sz="1400" dirty="0" smtClean="0">
                          <a:latin typeface="Century Gothic" panose="020B0502020202020204" pitchFamily="34" charset="0"/>
                        </a:rPr>
                        <a:t>Revise and remember the various 2D and 3D shapes. Can you create a shapes poster?</a:t>
                      </a:r>
                    </a:p>
                  </a:txBody>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smtClean="0">
                          <a:latin typeface="Century Gothic" panose="020B0502020202020204" pitchFamily="34" charset="0"/>
                        </a:rPr>
                        <a:t>History</a:t>
                      </a:r>
                      <a:endParaRPr lang="en-GB" sz="1400" b="1" dirty="0" smtClean="0">
                        <a:latin typeface="Century Gothic" panose="020B0502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smtClean="0">
                          <a:ln>
                            <a:noFill/>
                          </a:ln>
                          <a:solidFill>
                            <a:srgbClr val="000000"/>
                          </a:solidFill>
                          <a:effectLst/>
                          <a:uLnTx/>
                          <a:uFillTx/>
                          <a:latin typeface="Century Gothic" panose="020B0502020202020204" pitchFamily="34" charset="0"/>
                          <a:ea typeface="+mn-ea"/>
                          <a:cs typeface="+mn-cs"/>
                        </a:rPr>
                        <a:t>Choose 1 from the following and discuss with a family member key points: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dirty="0" smtClean="0">
                          <a:ln>
                            <a:noFill/>
                          </a:ln>
                          <a:solidFill>
                            <a:srgbClr val="000000"/>
                          </a:solidFill>
                          <a:effectLst/>
                          <a:uLnTx/>
                          <a:uFillTx/>
                          <a:latin typeface="Century Gothic" panose="020B0502020202020204" pitchFamily="34" charset="0"/>
                          <a:ea typeface="+mn-ea"/>
                          <a:cs typeface="+mn-cs"/>
                        </a:rPr>
                        <a:t>Where and who were the Ancient Egyptians?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dirty="0" smtClean="0">
                          <a:ln>
                            <a:noFill/>
                          </a:ln>
                          <a:solidFill>
                            <a:srgbClr val="000000"/>
                          </a:solidFill>
                          <a:effectLst/>
                          <a:uLnTx/>
                          <a:uFillTx/>
                          <a:latin typeface="Century Gothic" panose="020B0502020202020204" pitchFamily="34" charset="0"/>
                          <a:ea typeface="+mn-ea"/>
                          <a:cs typeface="+mn-cs"/>
                        </a:rPr>
                        <a:t>How religious were the Ancient Egyptians?</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dirty="0" smtClean="0">
                          <a:ln>
                            <a:noFill/>
                          </a:ln>
                          <a:solidFill>
                            <a:srgbClr val="000000"/>
                          </a:solidFill>
                          <a:effectLst/>
                          <a:uLnTx/>
                          <a:uFillTx/>
                          <a:latin typeface="Century Gothic" panose="020B0502020202020204" pitchFamily="34" charset="0"/>
                          <a:ea typeface="+mn-ea"/>
                          <a:cs typeface="+mn-cs"/>
                        </a:rPr>
                        <a:t>What was the social system like in Ancient Egypt?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kumimoji="0" lang="en-GB" sz="1400" b="0" i="0" u="none" strike="noStrike" kern="1200" cap="none" spc="0" normalizeH="0" baseline="0" noProof="0" dirty="0" smtClean="0">
                          <a:ln>
                            <a:noFill/>
                          </a:ln>
                          <a:solidFill>
                            <a:srgbClr val="000000"/>
                          </a:solidFill>
                          <a:effectLst/>
                          <a:uLnTx/>
                          <a:uFillTx/>
                          <a:latin typeface="Century Gothic" panose="020B0502020202020204" pitchFamily="34" charset="0"/>
                          <a:ea typeface="+mn-ea"/>
                          <a:cs typeface="+mn-cs"/>
                        </a:rPr>
                        <a:t>Why did the Egyptians make mummies?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smtClean="0">
                          <a:ln>
                            <a:noFill/>
                          </a:ln>
                          <a:solidFill>
                            <a:srgbClr val="000000"/>
                          </a:solidFill>
                          <a:effectLst/>
                          <a:uLnTx/>
                          <a:uFillTx/>
                          <a:latin typeface="Century Gothic" panose="020B0502020202020204" pitchFamily="34" charset="0"/>
                          <a:ea typeface="+mn-ea"/>
                          <a:cs typeface="+mn-cs"/>
                        </a:rPr>
                        <a:t>When studying history, it is always useful to look at events in chronological order as this allows you to see what continued and what changed overtime.  Dates either have BC at the end or AD.</a:t>
                      </a:r>
                      <a:endParaRPr kumimoji="0" lang="en-GB"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txBody>
                  <a:tcPr/>
                </a:tc>
                <a:extLst>
                  <a:ext uri="{0D108BD9-81ED-4DB2-BD59-A6C34878D82A}">
                    <a16:rowId xmlns:a16="http://schemas.microsoft.com/office/drawing/2014/main" val="10005"/>
                  </a:ext>
                </a:extLst>
              </a:tr>
              <a:tr h="370840">
                <a:tc>
                  <a:txBody>
                    <a:bodyPr/>
                    <a:lstStyle/>
                    <a:p>
                      <a:r>
                        <a:rPr lang="en-GB" sz="1400" b="1" dirty="0" smtClean="0">
                          <a:latin typeface="Century Gothic" panose="020B0502020202020204" pitchFamily="34" charset="0"/>
                        </a:rPr>
                        <a:t>Science</a:t>
                      </a:r>
                      <a:endParaRPr lang="en-GB" sz="1400" b="1" dirty="0">
                        <a:latin typeface="Century Gothic" panose="020B0502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latin typeface="Century Gothic" panose="020B0502020202020204" pitchFamily="34" charset="0"/>
                        </a:rPr>
                        <a:t>Choose an animal group</a:t>
                      </a:r>
                      <a:r>
                        <a:rPr lang="en-GB" sz="1400" baseline="0" dirty="0" smtClean="0">
                          <a:latin typeface="Century Gothic" panose="020B0502020202020204" pitchFamily="34" charset="0"/>
                        </a:rPr>
                        <a:t> and create a database which can be used to categorise them.</a:t>
                      </a:r>
                      <a:endParaRPr lang="en-GB" sz="1400" b="1" dirty="0" smtClean="0">
                        <a:latin typeface="Century Gothic" panose="020B0502020202020204" pitchFamily="34" charset="0"/>
                      </a:endParaRPr>
                    </a:p>
                  </a:txBody>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en-GB" sz="1400" dirty="0" smtClean="0">
                          <a:latin typeface="Century Gothic" panose="020B0502020202020204" pitchFamily="34" charset="0"/>
                        </a:rPr>
                        <a:t>Revise animal groups and their characteristics.</a:t>
                      </a:r>
                    </a:p>
                    <a:p>
                      <a:endParaRPr lang="en-GB" sz="1400" dirty="0">
                        <a:latin typeface="Century Gothic" panose="020B0502020202020204" pitchFamily="34" charset="0"/>
                      </a:endParaRPr>
                    </a:p>
                  </a:txBody>
                  <a:tcPr/>
                </a:tc>
                <a:extLst>
                  <a:ext uri="{0D108BD9-81ED-4DB2-BD59-A6C34878D82A}">
                    <a16:rowId xmlns:a16="http://schemas.microsoft.com/office/drawing/2014/main" val="10006"/>
                  </a:ext>
                </a:extLst>
              </a:tr>
              <a:tr h="370840">
                <a:tc>
                  <a:txBody>
                    <a:bodyPr/>
                    <a:lstStyle/>
                    <a:p>
                      <a:r>
                        <a:rPr lang="en-US" sz="1400" b="1" dirty="0" smtClean="0">
                          <a:latin typeface="Century Gothic" panose="020B0502020202020204" pitchFamily="34" charset="0"/>
                        </a:rPr>
                        <a:t>DT</a:t>
                      </a:r>
                      <a:endParaRPr lang="en-GB" sz="1400" b="1" dirty="0">
                        <a:latin typeface="Century Gothic" panose="020B0502020202020204" pitchFamily="34" charset="0"/>
                      </a:endParaRPr>
                    </a:p>
                  </a:txBody>
                  <a:tcPr/>
                </a:tc>
                <a:tc>
                  <a:txBody>
                    <a:bodyPr/>
                    <a:lstStyle/>
                    <a:p>
                      <a:r>
                        <a:rPr lang="en-GB" sz="1400" dirty="0" smtClean="0">
                          <a:latin typeface="Century Gothic" panose="020B0502020202020204" pitchFamily="34" charset="0"/>
                        </a:rPr>
                        <a:t>Create you own unique gadget that Alex Rider could use. Make a detailed diagram of the gadget – including the materials used.</a:t>
                      </a:r>
                      <a:endParaRPr lang="en-GB" sz="1400" dirty="0">
                        <a:latin typeface="Century Gothic" panose="020B0502020202020204" pitchFamily="34" charset="0"/>
                      </a:endParaRPr>
                    </a:p>
                  </a:txBody>
                  <a:tcPr/>
                </a:tc>
                <a:tc>
                  <a:txBody>
                    <a:bodyPr/>
                    <a:lstStyle/>
                    <a:p>
                      <a:r>
                        <a:rPr lang="en-GB" sz="1400" dirty="0" smtClean="0">
                          <a:latin typeface="Century Gothic" panose="020B0502020202020204" pitchFamily="34" charset="0"/>
                        </a:rPr>
                        <a:t>Consider</a:t>
                      </a:r>
                      <a:r>
                        <a:rPr lang="en-GB" sz="1400" baseline="0" dirty="0" smtClean="0">
                          <a:latin typeface="Century Gothic" panose="020B0502020202020204" pitchFamily="34" charset="0"/>
                        </a:rPr>
                        <a:t> what adventures he might get into and what gadgets could help him the most.</a:t>
                      </a:r>
                      <a:endParaRPr lang="en-GB" sz="1400" dirty="0">
                        <a:latin typeface="Century Gothic" panose="020B0502020202020204" pitchFamily="34" charset="0"/>
                      </a:endParaRPr>
                    </a:p>
                  </a:txBody>
                  <a:tcPr/>
                </a:tc>
                <a:extLst>
                  <a:ext uri="{0D108BD9-81ED-4DB2-BD59-A6C34878D82A}">
                    <a16:rowId xmlns:a16="http://schemas.microsoft.com/office/drawing/2014/main" val="10007"/>
                  </a:ext>
                </a:extLst>
              </a:tr>
            </a:tbl>
          </a:graphicData>
        </a:graphic>
      </p:graphicFrame>
      <p:sp>
        <p:nvSpPr>
          <p:cNvPr id="3" name="Rectangle 2"/>
          <p:cNvSpPr/>
          <p:nvPr/>
        </p:nvSpPr>
        <p:spPr>
          <a:xfrm>
            <a:off x="179694" y="11432"/>
            <a:ext cx="11832609" cy="1446550"/>
          </a:xfrm>
          <a:prstGeom prst="rect">
            <a:avLst/>
          </a:prstGeom>
        </p:spPr>
        <p:txBody>
          <a:bodyPr wrap="square">
            <a:spAutoFit/>
          </a:bodyPr>
          <a:lstStyle/>
          <a:p>
            <a:pPr algn="ctr"/>
            <a:r>
              <a:rPr lang="en-GB" sz="3200" b="1" dirty="0" smtClean="0">
                <a:latin typeface="Century Gothic" panose="020B0502020202020204" pitchFamily="34" charset="0"/>
              </a:rPr>
              <a:t>Home learning challenges</a:t>
            </a:r>
          </a:p>
          <a:p>
            <a:r>
              <a:rPr lang="en-GB" sz="1400" dirty="0" smtClean="0">
                <a:latin typeface="Century Gothic" panose="020B0502020202020204" pitchFamily="34" charset="0"/>
              </a:rPr>
              <a:t>Your </a:t>
            </a:r>
            <a:r>
              <a:rPr lang="en-GB" sz="1400" dirty="0">
                <a:latin typeface="Century Gothic" panose="020B0502020202020204" pitchFamily="34" charset="0"/>
              </a:rPr>
              <a:t>child must read and practise their times tables every day.</a:t>
            </a:r>
            <a:br>
              <a:rPr lang="en-GB" sz="1400" dirty="0">
                <a:latin typeface="Century Gothic" panose="020B0502020202020204" pitchFamily="34" charset="0"/>
              </a:rPr>
            </a:br>
            <a:r>
              <a:rPr lang="en-GB" sz="1400" dirty="0" smtClean="0">
                <a:latin typeface="Century Gothic" panose="020B0502020202020204" pitchFamily="34" charset="0"/>
              </a:rPr>
              <a:t>Attached </a:t>
            </a:r>
            <a:r>
              <a:rPr lang="en-GB" sz="1400" dirty="0">
                <a:latin typeface="Century Gothic" panose="020B0502020202020204" pitchFamily="34" charset="0"/>
              </a:rPr>
              <a:t>to this homework sheet is </a:t>
            </a:r>
            <a:r>
              <a:rPr lang="en-GB" sz="1400" dirty="0" smtClean="0">
                <a:latin typeface="Century Gothic" panose="020B0502020202020204" pitchFamily="34" charset="0"/>
              </a:rPr>
              <a:t>the </a:t>
            </a:r>
            <a:r>
              <a:rPr lang="en-GB" sz="1400" dirty="0">
                <a:latin typeface="Century Gothic" panose="020B0502020202020204" pitchFamily="34" charset="0"/>
              </a:rPr>
              <a:t>year 5 and 6 spelling list which your child </a:t>
            </a:r>
            <a:r>
              <a:rPr lang="en-GB" sz="1400" dirty="0" smtClean="0">
                <a:latin typeface="Century Gothic" panose="020B0502020202020204" pitchFamily="34" charset="0"/>
              </a:rPr>
              <a:t>is required to know </a:t>
            </a:r>
            <a:r>
              <a:rPr lang="en-GB" sz="1400" dirty="0">
                <a:latin typeface="Century Gothic" panose="020B0502020202020204" pitchFamily="34" charset="0"/>
              </a:rPr>
              <a:t>by the end of year 6. </a:t>
            </a:r>
            <a:r>
              <a:rPr lang="en-GB" sz="1400" dirty="0" smtClean="0">
                <a:latin typeface="Century Gothic" panose="020B0502020202020204" pitchFamily="34" charset="0"/>
              </a:rPr>
              <a:t>Each week we will </a:t>
            </a:r>
            <a:r>
              <a:rPr lang="en-GB" sz="1400" dirty="0">
                <a:latin typeface="Century Gothic" panose="020B0502020202020204" pitchFamily="34" charset="0"/>
              </a:rPr>
              <a:t>ask your child to learn approximately ten spellings from this list. We will be checking that they </a:t>
            </a:r>
            <a:r>
              <a:rPr lang="en-GB" sz="1400" dirty="0" smtClean="0">
                <a:latin typeface="Century Gothic" panose="020B0502020202020204" pitchFamily="34" charset="0"/>
              </a:rPr>
              <a:t>have </a:t>
            </a:r>
            <a:r>
              <a:rPr lang="en-GB" sz="1400" dirty="0">
                <a:latin typeface="Century Gothic" panose="020B0502020202020204" pitchFamily="34" charset="0"/>
              </a:rPr>
              <a:t>learnt them the following week by asking them to use them within a variety of contexts in their learning</a:t>
            </a:r>
            <a:r>
              <a:rPr lang="en-GB" sz="1400" dirty="0" smtClean="0">
                <a:latin typeface="Century Gothic" panose="020B0502020202020204" pitchFamily="34" charset="0"/>
              </a:rPr>
              <a:t>. This will not necessarily be in the form of a spelling test.</a:t>
            </a:r>
          </a:p>
        </p:txBody>
      </p:sp>
    </p:spTree>
    <p:extLst>
      <p:ext uri="{BB962C8B-B14F-4D97-AF65-F5344CB8AC3E}">
        <p14:creationId xmlns:p14="http://schemas.microsoft.com/office/powerpoint/2010/main" val="3328220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rot="16200000">
            <a:off x="2828255" y="1307022"/>
            <a:ext cx="6517178" cy="4169140"/>
          </a:xfrm>
          <a:prstGeom prst="rect">
            <a:avLst/>
          </a:prstGeom>
        </p:spPr>
      </p:pic>
    </p:spTree>
    <p:extLst>
      <p:ext uri="{BB962C8B-B14F-4D97-AF65-F5344CB8AC3E}">
        <p14:creationId xmlns:p14="http://schemas.microsoft.com/office/powerpoint/2010/main" val="214464200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759</TotalTime>
  <Words>1005</Words>
  <Application>Microsoft Office PowerPoint</Application>
  <PresentationFormat>Widescreen</PresentationFormat>
  <Paragraphs>46</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Century Gothic</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Pickford</dc:creator>
  <cp:lastModifiedBy>Ms. E. Blanchard</cp:lastModifiedBy>
  <cp:revision>95</cp:revision>
  <cp:lastPrinted>2019-10-31T09:05:11Z</cp:lastPrinted>
  <dcterms:created xsi:type="dcterms:W3CDTF">2019-03-27T11:19:17Z</dcterms:created>
  <dcterms:modified xsi:type="dcterms:W3CDTF">2026-09-08T12:45:28Z</dcterms:modified>
</cp:coreProperties>
</file>