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6" r:id="rId2"/>
    <p:sldId id="257" r:id="rId3"/>
    <p:sldId id="258" r:id="rId4"/>
  </p:sldIdLst>
  <p:sldSz cx="9906000" cy="6858000" type="A4"/>
  <p:notesSz cx="10180638" cy="70532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86" autoAdjust="0"/>
    <p:restoredTop sz="94660"/>
  </p:normalViewPr>
  <p:slideViewPr>
    <p:cSldViewPr snapToGrid="0">
      <p:cViewPr varScale="1">
        <p:scale>
          <a:sx n="68" d="100"/>
          <a:sy n="68" d="100"/>
        </p:scale>
        <p:origin x="1344" y="6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410923" cy="3530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5767425" y="0"/>
            <a:ext cx="4410921" cy="353048"/>
          </a:xfrm>
          <a:prstGeom prst="rect">
            <a:avLst/>
          </a:prstGeom>
        </p:spPr>
        <p:txBody>
          <a:bodyPr vert="horz" lIns="91440" tIns="45720" rIns="91440" bIns="45720" rtlCol="0"/>
          <a:lstStyle>
            <a:lvl1pPr algn="r">
              <a:defRPr sz="1200"/>
            </a:lvl1pPr>
          </a:lstStyle>
          <a:p>
            <a:fld id="{66C6BE0D-1411-4698-B824-B2FBFA28B064}" type="datetimeFigureOut">
              <a:rPr lang="en-GB" smtClean="0"/>
              <a:t>15/09/2026</a:t>
            </a:fld>
            <a:endParaRPr lang="en-GB" dirty="0"/>
          </a:p>
        </p:txBody>
      </p:sp>
      <p:sp>
        <p:nvSpPr>
          <p:cNvPr id="4" name="Slide Image Placeholder 3"/>
          <p:cNvSpPr>
            <a:spLocks noGrp="1" noRot="1" noChangeAspect="1"/>
          </p:cNvSpPr>
          <p:nvPr>
            <p:ph type="sldImg" idx="2"/>
          </p:nvPr>
        </p:nvSpPr>
        <p:spPr>
          <a:xfrm>
            <a:off x="3371850" y="882650"/>
            <a:ext cx="3436938" cy="237966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1017377" y="3394101"/>
            <a:ext cx="8145885" cy="277709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700215"/>
            <a:ext cx="4410923" cy="353048"/>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5767425" y="6700215"/>
            <a:ext cx="4410921" cy="353048"/>
          </a:xfrm>
          <a:prstGeom prst="rect">
            <a:avLst/>
          </a:prstGeom>
        </p:spPr>
        <p:txBody>
          <a:bodyPr vert="horz" lIns="91440" tIns="45720" rIns="91440" bIns="45720" rtlCol="0" anchor="b"/>
          <a:lstStyle>
            <a:lvl1pPr algn="r">
              <a:defRPr sz="1200"/>
            </a:lvl1pPr>
          </a:lstStyle>
          <a:p>
            <a:fld id="{79830BD0-D65B-4015-A080-DFE2A2A67F91}" type="slidenum">
              <a:rPr lang="en-GB" smtClean="0"/>
              <a:t>‹#›</a:t>
            </a:fld>
            <a:endParaRPr lang="en-GB" dirty="0"/>
          </a:p>
        </p:txBody>
      </p:sp>
    </p:spTree>
    <p:extLst>
      <p:ext uri="{BB962C8B-B14F-4D97-AF65-F5344CB8AC3E}">
        <p14:creationId xmlns:p14="http://schemas.microsoft.com/office/powerpoint/2010/main" val="3219137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9830BD0-D65B-4015-A080-DFE2A2A67F91}" type="slidenum">
              <a:rPr lang="en-GB" smtClean="0"/>
              <a:t>1</a:t>
            </a:fld>
            <a:endParaRPr lang="en-GB" dirty="0"/>
          </a:p>
        </p:txBody>
      </p:sp>
    </p:spTree>
    <p:extLst>
      <p:ext uri="{BB962C8B-B14F-4D97-AF65-F5344CB8AC3E}">
        <p14:creationId xmlns:p14="http://schemas.microsoft.com/office/powerpoint/2010/main" val="1661509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71850" y="882650"/>
            <a:ext cx="3436938" cy="23796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9830BD0-D65B-4015-A080-DFE2A2A67F91}" type="slidenum">
              <a:rPr lang="en-GB" smtClean="0"/>
              <a:t>2</a:t>
            </a:fld>
            <a:endParaRPr lang="en-GB" dirty="0"/>
          </a:p>
        </p:txBody>
      </p:sp>
    </p:spTree>
    <p:extLst>
      <p:ext uri="{BB962C8B-B14F-4D97-AF65-F5344CB8AC3E}">
        <p14:creationId xmlns:p14="http://schemas.microsoft.com/office/powerpoint/2010/main" val="1241342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1719814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1421055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3796573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3859373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1841095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2547475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1437699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330974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577100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345268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29E189-21F8-488E-B8A3-6284CC3F6004}" type="datetimeFigureOut">
              <a:rPr lang="en-GB" smtClean="0"/>
              <a:t>15/09/2026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dirty="0"/>
          </a:p>
        </p:txBody>
      </p:sp>
    </p:spTree>
    <p:extLst>
      <p:ext uri="{BB962C8B-B14F-4D97-AF65-F5344CB8AC3E}">
        <p14:creationId xmlns:p14="http://schemas.microsoft.com/office/powerpoint/2010/main" val="1032797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29E189-21F8-488E-B8A3-6284CC3F6004}" type="datetimeFigureOut">
              <a:rPr lang="en-GB" smtClean="0"/>
              <a:t>15/09/2026</a:t>
            </a:fld>
            <a:endParaRPr lang="en-GB"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A3EFA-CCA1-4B04-8DC7-AB7E87E95E52}" type="slidenum">
              <a:rPr lang="en-GB" smtClean="0"/>
              <a:t>‹#›</a:t>
            </a:fld>
            <a:endParaRPr lang="en-GB" dirty="0"/>
          </a:p>
        </p:txBody>
      </p:sp>
    </p:spTree>
    <p:extLst>
      <p:ext uri="{BB962C8B-B14F-4D97-AF65-F5344CB8AC3E}">
        <p14:creationId xmlns:p14="http://schemas.microsoft.com/office/powerpoint/2010/main" val="3288712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bc.co.uk/programmes/p01706fw/clip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bbc.co.uk/bitesize/topics/zrxktcw"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388805" y="1177244"/>
            <a:ext cx="3136898" cy="1631216"/>
          </a:xfrm>
          <a:prstGeom prst="rect">
            <a:avLst/>
          </a:prstGeom>
          <a:noFill/>
        </p:spPr>
        <p:txBody>
          <a:bodyPr wrap="square" lIns="91440" tIns="45720" rIns="91440" bIns="45720">
            <a:spAutoFit/>
          </a:bodyPr>
          <a:lstStyle/>
          <a:p>
            <a:pPr algn="ctr"/>
            <a:r>
              <a:rPr lang="en-US" sz="5000" b="1" dirty="0" smtClean="0">
                <a:ln w="10160">
                  <a:solidFill>
                    <a:schemeClr val="tx1"/>
                  </a:solidFill>
                  <a:prstDash val="solid"/>
                </a:ln>
                <a:solidFill>
                  <a:srgbClr val="FFFFFF"/>
                </a:solidFill>
                <a:effectLst>
                  <a:outerShdw blurRad="38100" dist="22860" dir="5400000" algn="tl" rotWithShape="0">
                    <a:srgbClr val="000000">
                      <a:alpha val="30000"/>
                    </a:srgbClr>
                  </a:outerShdw>
                </a:effectLst>
                <a:latin typeface="Century Gothic" panose="020B0502020202020204" pitchFamily="34" charset="0"/>
              </a:rPr>
              <a:t>Autumn 1</a:t>
            </a:r>
          </a:p>
          <a:p>
            <a:pPr algn="ctr"/>
            <a:r>
              <a:rPr lang="en-US" sz="5000" b="1" cap="none" spc="0" dirty="0" smtClean="0">
                <a:ln w="10160">
                  <a:solidFill>
                    <a:schemeClr val="tx1"/>
                  </a:solidFill>
                  <a:prstDash val="solid"/>
                </a:ln>
                <a:solidFill>
                  <a:srgbClr val="FFFFFF"/>
                </a:solidFill>
                <a:effectLst>
                  <a:outerShdw blurRad="38100" dist="22860" dir="5400000" algn="tl" rotWithShape="0">
                    <a:srgbClr val="000000">
                      <a:alpha val="30000"/>
                    </a:srgbClr>
                  </a:outerShdw>
                </a:effectLst>
                <a:latin typeface="Century Gothic" panose="020B0502020202020204" pitchFamily="34" charset="0"/>
              </a:rPr>
              <a:t>Year  4</a:t>
            </a:r>
            <a:endParaRPr lang="en-US" sz="5000" b="1" cap="none" spc="0" dirty="0">
              <a:ln w="10160">
                <a:solidFill>
                  <a:schemeClr val="tx1"/>
                </a:solidFill>
                <a:prstDash val="solid"/>
              </a:ln>
              <a:solidFill>
                <a:srgbClr val="FFFFFF"/>
              </a:solidFill>
              <a:effectLst>
                <a:outerShdw blurRad="38100" dist="22860" dir="5400000" algn="tl" rotWithShape="0">
                  <a:srgbClr val="000000">
                    <a:alpha val="30000"/>
                  </a:srgbClr>
                </a:outerShdw>
              </a:effectLst>
              <a:latin typeface="Century Gothic" panose="020B0502020202020204" pitchFamily="34" charset="0"/>
            </a:endParaRPr>
          </a:p>
        </p:txBody>
      </p:sp>
      <p:sp>
        <p:nvSpPr>
          <p:cNvPr id="16" name="TextBox 15"/>
          <p:cNvSpPr txBox="1"/>
          <p:nvPr/>
        </p:nvSpPr>
        <p:spPr>
          <a:xfrm>
            <a:off x="3388803" y="2822481"/>
            <a:ext cx="3136900" cy="1308050"/>
          </a:xfrm>
          <a:prstGeom prst="rect">
            <a:avLst/>
          </a:prstGeom>
          <a:noFill/>
          <a:ln>
            <a:solidFill>
              <a:schemeClr val="tx1"/>
            </a:solidFill>
          </a:ln>
        </p:spPr>
        <p:txBody>
          <a:bodyPr wrap="square" rtlCol="0">
            <a:spAutoFit/>
          </a:bodyPr>
          <a:lstStyle/>
          <a:p>
            <a:pPr algn="ctr"/>
            <a:r>
              <a:rPr lang="en-GB" sz="1600" b="1" dirty="0" smtClean="0">
                <a:latin typeface="Century Gothic" panose="020B0502020202020204" pitchFamily="34" charset="0"/>
              </a:rPr>
              <a:t>The Romans are coming!!</a:t>
            </a:r>
          </a:p>
          <a:p>
            <a:pPr algn="ctr"/>
            <a:endParaRPr lang="en-GB" sz="1200" dirty="0">
              <a:latin typeface="Century Gothic" panose="020B0502020202020204" pitchFamily="34" charset="0"/>
            </a:endParaRPr>
          </a:p>
          <a:p>
            <a:pPr algn="ctr"/>
            <a:r>
              <a:rPr lang="en-GB" sz="1200" dirty="0" smtClean="0">
                <a:latin typeface="Century Gothic" panose="020B0502020202020204" pitchFamily="34" charset="0"/>
              </a:rPr>
              <a:t>This term we will be studying</a:t>
            </a:r>
          </a:p>
          <a:p>
            <a:pPr algn="ctr"/>
            <a:r>
              <a:rPr lang="en-GB" sz="1200" dirty="0">
                <a:latin typeface="Century Gothic" panose="020B0502020202020204" pitchFamily="34" charset="0"/>
              </a:rPr>
              <a:t>a</a:t>
            </a:r>
            <a:r>
              <a:rPr lang="en-GB" sz="1200" dirty="0" smtClean="0">
                <a:latin typeface="Century Gothic" panose="020B0502020202020204" pitchFamily="34" charset="0"/>
              </a:rPr>
              <a:t> range of subjects based around </a:t>
            </a:r>
          </a:p>
          <a:p>
            <a:pPr algn="ctr"/>
            <a:r>
              <a:rPr lang="en-GB" sz="1200" dirty="0">
                <a:latin typeface="Century Gothic" panose="020B0502020202020204" pitchFamily="34" charset="0"/>
              </a:rPr>
              <a:t>o</a:t>
            </a:r>
            <a:r>
              <a:rPr lang="en-GB" sz="1200" dirty="0" smtClean="0">
                <a:latin typeface="Century Gothic" panose="020B0502020202020204" pitchFamily="34" charset="0"/>
              </a:rPr>
              <a:t>ur topic of </a:t>
            </a:r>
          </a:p>
          <a:p>
            <a:pPr algn="ctr"/>
            <a:r>
              <a:rPr lang="en-US" sz="1500" b="1" dirty="0" smtClean="0">
                <a:latin typeface="Century Gothic" panose="020B0502020202020204" pitchFamily="34" charset="0"/>
              </a:rPr>
              <a:t>The Ancient Romans</a:t>
            </a:r>
            <a:endParaRPr lang="en-GB" sz="1500" b="1" dirty="0" smtClean="0">
              <a:latin typeface="Century Gothic" panose="020B0502020202020204" pitchFamily="34" charset="0"/>
            </a:endParaRPr>
          </a:p>
        </p:txBody>
      </p:sp>
      <p:sp>
        <p:nvSpPr>
          <p:cNvPr id="17" name="TextBox 16"/>
          <p:cNvSpPr txBox="1"/>
          <p:nvPr/>
        </p:nvSpPr>
        <p:spPr>
          <a:xfrm>
            <a:off x="6616380" y="3597523"/>
            <a:ext cx="3168430" cy="3139321"/>
          </a:xfrm>
          <a:prstGeom prst="rect">
            <a:avLst/>
          </a:prstGeom>
          <a:noFill/>
          <a:ln>
            <a:solidFill>
              <a:schemeClr val="tx1"/>
            </a:solidFill>
          </a:ln>
        </p:spPr>
        <p:txBody>
          <a:bodyPr wrap="square" rtlCol="0">
            <a:spAutoFit/>
          </a:bodyPr>
          <a:lstStyle/>
          <a:p>
            <a:r>
              <a:rPr lang="en-GB" b="1" dirty="0" smtClean="0">
                <a:latin typeface="Century Gothic" panose="020B0502020202020204" pitchFamily="34" charset="0"/>
              </a:rPr>
              <a:t>English</a:t>
            </a:r>
          </a:p>
          <a:p>
            <a:pPr algn="just"/>
            <a:r>
              <a:rPr lang="en-GB" sz="1200" dirty="0" smtClean="0">
                <a:latin typeface="Century Gothic" panose="020B0502020202020204" pitchFamily="34" charset="0"/>
              </a:rPr>
              <a:t>In line with our topics focussing on the Romans we will be reading ‘</a:t>
            </a:r>
            <a:r>
              <a:rPr lang="en-GB" sz="1200" i="1" dirty="0" smtClean="0">
                <a:latin typeface="Century Gothic" panose="020B0502020202020204" pitchFamily="34" charset="0"/>
              </a:rPr>
              <a:t>Escape from Pompeii’</a:t>
            </a:r>
            <a:r>
              <a:rPr lang="en-GB" sz="1200" dirty="0" smtClean="0">
                <a:latin typeface="Century Gothic" panose="020B0502020202020204" pitchFamily="34" charset="0"/>
              </a:rPr>
              <a:t> by </a:t>
            </a:r>
            <a:r>
              <a:rPr lang="en-GB" sz="1200" dirty="0">
                <a:latin typeface="Century Gothic" panose="020B0502020202020204" pitchFamily="34" charset="0"/>
              </a:rPr>
              <a:t>Christina </a:t>
            </a:r>
            <a:r>
              <a:rPr lang="en-GB" sz="1200" dirty="0" smtClean="0">
                <a:latin typeface="Century Gothic" panose="020B0502020202020204" pitchFamily="34" charset="0"/>
              </a:rPr>
              <a:t>Balit. We will focus on being able </a:t>
            </a:r>
            <a:r>
              <a:rPr lang="en-GB" sz="1200" dirty="0">
                <a:latin typeface="Century Gothic" panose="020B0502020202020204" pitchFamily="34" charset="0"/>
              </a:rPr>
              <a:t>to discuss and analyse the authors use of </a:t>
            </a:r>
            <a:r>
              <a:rPr lang="en-GB" sz="1200" dirty="0" smtClean="0">
                <a:latin typeface="Century Gothic" panose="020B0502020202020204" pitchFamily="34" charset="0"/>
              </a:rPr>
              <a:t>symbolism, vocabulary, </a:t>
            </a:r>
            <a:r>
              <a:rPr lang="en-GB" sz="1200" dirty="0">
                <a:latin typeface="Century Gothic" panose="020B0502020202020204" pitchFamily="34" charset="0"/>
              </a:rPr>
              <a:t>expressions </a:t>
            </a:r>
            <a:r>
              <a:rPr lang="en-GB" sz="1200" dirty="0" smtClean="0">
                <a:latin typeface="Century Gothic" panose="020B0502020202020204" pitchFamily="34" charset="0"/>
              </a:rPr>
              <a:t>etc. </a:t>
            </a:r>
            <a:r>
              <a:rPr lang="en-GB" sz="1200" dirty="0">
                <a:latin typeface="Century Gothic" panose="020B0502020202020204" pitchFamily="34" charset="0"/>
              </a:rPr>
              <a:t>to infer a character’s thoughts and feelings. </a:t>
            </a:r>
            <a:endParaRPr lang="en-GB" sz="1200" dirty="0" smtClean="0">
              <a:latin typeface="Century Gothic" panose="020B0502020202020204" pitchFamily="34" charset="0"/>
            </a:endParaRPr>
          </a:p>
          <a:p>
            <a:pPr algn="just"/>
            <a:r>
              <a:rPr lang="en-GB" sz="1200" dirty="0">
                <a:latin typeface="Century Gothic" panose="020B0502020202020204" pitchFamily="34" charset="0"/>
              </a:rPr>
              <a:t>In writing, we will work through </a:t>
            </a:r>
            <a:r>
              <a:rPr lang="en-GB" sz="1200" dirty="0" smtClean="0">
                <a:latin typeface="Century Gothic" panose="020B0502020202020204" pitchFamily="34" charset="0"/>
              </a:rPr>
              <a:t>;Escape from Pompeii’.  </a:t>
            </a:r>
            <a:r>
              <a:rPr lang="en-GB" sz="1200" dirty="0">
                <a:latin typeface="Century Gothic" panose="020B0502020202020204" pitchFamily="34" charset="0"/>
              </a:rPr>
              <a:t>Using the text and images, we will discuss and explore predictions of what might happen and then produce descriptive narratives including diary entries and </a:t>
            </a:r>
            <a:r>
              <a:rPr lang="en-GB" sz="1200" dirty="0" smtClean="0">
                <a:latin typeface="Century Gothic" panose="020B0502020202020204" pitchFamily="34" charset="0"/>
              </a:rPr>
              <a:t>detailed descriptions  </a:t>
            </a:r>
            <a:r>
              <a:rPr lang="en-GB" sz="1200" dirty="0">
                <a:latin typeface="Century Gothic" panose="020B0502020202020204" pitchFamily="34" charset="0"/>
              </a:rPr>
              <a:t>to show our understanding of the text.</a:t>
            </a:r>
            <a:endParaRPr lang="en-GB" sz="1200" dirty="0">
              <a:latin typeface="Century Gothic" panose="020B0502020202020204" pitchFamily="34" charset="0"/>
            </a:endParaRPr>
          </a:p>
        </p:txBody>
      </p:sp>
      <p:sp>
        <p:nvSpPr>
          <p:cNvPr id="18" name="TextBox 17"/>
          <p:cNvSpPr txBox="1"/>
          <p:nvPr/>
        </p:nvSpPr>
        <p:spPr>
          <a:xfrm>
            <a:off x="6612716" y="521851"/>
            <a:ext cx="3172094" cy="2954655"/>
          </a:xfrm>
          <a:prstGeom prst="rect">
            <a:avLst/>
          </a:prstGeom>
          <a:noFill/>
          <a:ln>
            <a:solidFill>
              <a:schemeClr val="tx1"/>
            </a:solidFill>
          </a:ln>
        </p:spPr>
        <p:txBody>
          <a:bodyPr wrap="square" rtlCol="0">
            <a:spAutoFit/>
          </a:bodyPr>
          <a:lstStyle/>
          <a:p>
            <a:r>
              <a:rPr lang="en-GB" b="1" dirty="0" smtClean="0">
                <a:latin typeface="Century Gothic" panose="020B0502020202020204" pitchFamily="34" charset="0"/>
              </a:rPr>
              <a:t>Maths</a:t>
            </a:r>
            <a:endParaRPr lang="en-GB" sz="1200" b="1" dirty="0" smtClean="0">
              <a:latin typeface="Century Gothic" panose="020B0502020202020204" pitchFamily="34" charset="0"/>
            </a:endParaRPr>
          </a:p>
          <a:p>
            <a:pPr lvl="0" algn="just"/>
            <a:r>
              <a:rPr lang="en-US" sz="1200" dirty="0" smtClean="0">
                <a:latin typeface="Century Gothic" panose="020B0502020202020204" pitchFamily="34" charset="0"/>
              </a:rPr>
              <a:t>In </a:t>
            </a:r>
            <a:r>
              <a:rPr lang="en-US" sz="1200" dirty="0" err="1" smtClean="0">
                <a:latin typeface="Century Gothic" panose="020B0502020202020204" pitchFamily="34" charset="0"/>
              </a:rPr>
              <a:t>Maths</a:t>
            </a:r>
            <a:r>
              <a:rPr lang="en-US" sz="1200" dirty="0" smtClean="0">
                <a:latin typeface="Century Gothic" panose="020B0502020202020204" pitchFamily="34" charset="0"/>
              </a:rPr>
              <a:t>, we will study and </a:t>
            </a:r>
            <a:r>
              <a:rPr lang="en-US" sz="1200" dirty="0" smtClean="0">
                <a:latin typeface="Century Gothic" panose="020B0502020202020204" pitchFamily="34" charset="0"/>
              </a:rPr>
              <a:t>apply our understanding of place value, addition and subtraction </a:t>
            </a:r>
            <a:r>
              <a:rPr lang="en-US" sz="1200" dirty="0">
                <a:latin typeface="Century Gothic" panose="020B0502020202020204" pitchFamily="34" charset="0"/>
              </a:rPr>
              <a:t>To </a:t>
            </a:r>
            <a:r>
              <a:rPr lang="en-US" sz="1200" dirty="0" err="1">
                <a:latin typeface="Century Gothic" panose="020B0502020202020204" pitchFamily="34" charset="0"/>
              </a:rPr>
              <a:t>recognise</a:t>
            </a:r>
            <a:r>
              <a:rPr lang="en-US" sz="1200" dirty="0">
                <a:latin typeface="Century Gothic" panose="020B0502020202020204" pitchFamily="34" charset="0"/>
              </a:rPr>
              <a:t> </a:t>
            </a:r>
            <a:r>
              <a:rPr lang="en-US" sz="1200" dirty="0" smtClean="0">
                <a:latin typeface="Century Gothic" panose="020B0502020202020204" pitchFamily="34" charset="0"/>
              </a:rPr>
              <a:t>the ‘Place value’ of each digit in a 4-digit number by </a:t>
            </a:r>
            <a:r>
              <a:rPr lang="en-US" sz="1200" dirty="0">
                <a:latin typeface="Century Gothic" panose="020B0502020202020204" pitchFamily="34" charset="0"/>
              </a:rPr>
              <a:t>f</a:t>
            </a:r>
            <a:r>
              <a:rPr lang="en-US" sz="1200" dirty="0" smtClean="0">
                <a:latin typeface="Century Gothic" panose="020B0502020202020204" pitchFamily="34" charset="0"/>
              </a:rPr>
              <a:t>using </a:t>
            </a:r>
            <a:r>
              <a:rPr lang="en-US" sz="1200" dirty="0">
                <a:latin typeface="Century Gothic" panose="020B0502020202020204" pitchFamily="34" charset="0"/>
              </a:rPr>
              <a:t>‘Base 10</a:t>
            </a:r>
            <a:r>
              <a:rPr lang="en-US" sz="1200" dirty="0" smtClean="0">
                <a:latin typeface="Century Gothic" panose="020B0502020202020204" pitchFamily="34" charset="0"/>
              </a:rPr>
              <a:t>’. To </a:t>
            </a:r>
            <a:r>
              <a:rPr lang="en-US" sz="1200" dirty="0">
                <a:latin typeface="Century Gothic" panose="020B0502020202020204" pitchFamily="34" charset="0"/>
              </a:rPr>
              <a:t>become familiar </a:t>
            </a:r>
            <a:r>
              <a:rPr lang="en-US" sz="1200" dirty="0" smtClean="0">
                <a:latin typeface="Century Gothic" panose="020B0502020202020204" pitchFamily="34" charset="0"/>
              </a:rPr>
              <a:t>with every number  up to 1000.  </a:t>
            </a:r>
            <a:r>
              <a:rPr lang="en-US" sz="1200" dirty="0" err="1">
                <a:latin typeface="Century Gothic" panose="020B0502020202020204" pitchFamily="34" charset="0"/>
              </a:rPr>
              <a:t>Emphasising</a:t>
            </a:r>
            <a:r>
              <a:rPr lang="en-US" sz="1200" dirty="0">
                <a:latin typeface="Century Gothic" panose="020B0502020202020204" pitchFamily="34" charset="0"/>
              </a:rPr>
              <a:t> that </a:t>
            </a:r>
            <a:r>
              <a:rPr lang="en-US" sz="1200" dirty="0" smtClean="0">
                <a:latin typeface="Century Gothic" panose="020B0502020202020204" pitchFamily="34" charset="0"/>
              </a:rPr>
              <a:t>hundreds  Are than ones. Finding 100 and 1000 more or </a:t>
            </a:r>
            <a:r>
              <a:rPr lang="en-US" sz="1200" dirty="0">
                <a:latin typeface="Century Gothic" panose="020B0502020202020204" pitchFamily="34" charset="0"/>
              </a:rPr>
              <a:t>less </a:t>
            </a:r>
            <a:r>
              <a:rPr lang="en-US" sz="1200" dirty="0" smtClean="0">
                <a:latin typeface="Century Gothic" panose="020B0502020202020204" pitchFamily="34" charset="0"/>
              </a:rPr>
              <a:t>than a given number, while ordering and comparing </a:t>
            </a:r>
            <a:r>
              <a:rPr lang="en-US" sz="1200" dirty="0">
                <a:latin typeface="Century Gothic" panose="020B0502020202020204" pitchFamily="34" charset="0"/>
              </a:rPr>
              <a:t>numbers beyond 1000. </a:t>
            </a:r>
            <a:r>
              <a:rPr lang="en-US" sz="1200" dirty="0">
                <a:latin typeface="Century Gothic" panose="020B0502020202020204" pitchFamily="34" charset="0"/>
              </a:rPr>
              <a:t>S</a:t>
            </a:r>
            <a:r>
              <a:rPr lang="en-US" sz="1200" dirty="0" smtClean="0">
                <a:latin typeface="Century Gothic" panose="020B0502020202020204" pitchFamily="34" charset="0"/>
              </a:rPr>
              <a:t>tart </a:t>
            </a:r>
            <a:r>
              <a:rPr lang="en-US" sz="1200" dirty="0" smtClean="0">
                <a:latin typeface="Century Gothic" panose="020B0502020202020204" pitchFamily="34" charset="0"/>
              </a:rPr>
              <a:t>to learn and memorise our multiplication tables up to 12x  in </a:t>
            </a:r>
            <a:r>
              <a:rPr lang="en-US" sz="1200" dirty="0" smtClean="0">
                <a:latin typeface="Century Gothic" panose="020B0502020202020204" pitchFamily="34" charset="0"/>
              </a:rPr>
              <a:t>preparation </a:t>
            </a:r>
            <a:r>
              <a:rPr lang="en-US" sz="1200" dirty="0" smtClean="0">
                <a:latin typeface="Century Gothic" panose="020B0502020202020204" pitchFamily="34" charset="0"/>
              </a:rPr>
              <a:t>towards our national multiplication tables test in the Summer</a:t>
            </a:r>
            <a:r>
              <a:rPr lang="en-US" sz="1200" dirty="0" smtClean="0">
                <a:latin typeface="Century Gothic" panose="020B0502020202020204" pitchFamily="34" charset="0"/>
              </a:rPr>
              <a:t>. </a:t>
            </a:r>
            <a:endParaRPr lang="en-US" sz="1200" dirty="0" smtClean="0">
              <a:latin typeface="Century Gothic" panose="020B0502020202020204" pitchFamily="34" charset="0"/>
            </a:endParaRPr>
          </a:p>
        </p:txBody>
      </p:sp>
      <p:sp>
        <p:nvSpPr>
          <p:cNvPr id="19" name="TextBox 18"/>
          <p:cNvSpPr txBox="1"/>
          <p:nvPr/>
        </p:nvSpPr>
        <p:spPr>
          <a:xfrm>
            <a:off x="174691" y="535919"/>
            <a:ext cx="3143772" cy="2769989"/>
          </a:xfrm>
          <a:prstGeom prst="rect">
            <a:avLst/>
          </a:prstGeom>
          <a:noFill/>
          <a:ln>
            <a:solidFill>
              <a:schemeClr val="tx1"/>
            </a:solidFill>
          </a:ln>
        </p:spPr>
        <p:txBody>
          <a:bodyPr wrap="square" rtlCol="0">
            <a:spAutoFit/>
          </a:bodyPr>
          <a:lstStyle/>
          <a:p>
            <a:r>
              <a:rPr lang="en-GB" b="1" dirty="0" smtClean="0">
                <a:latin typeface="Century Gothic" panose="020B0502020202020204" pitchFamily="34" charset="0"/>
              </a:rPr>
              <a:t>Science </a:t>
            </a:r>
            <a:endParaRPr lang="en-GB" b="1" dirty="0">
              <a:latin typeface="Century Gothic" panose="020B0502020202020204" pitchFamily="34" charset="0"/>
            </a:endParaRPr>
          </a:p>
          <a:p>
            <a:pPr algn="just"/>
            <a:r>
              <a:rPr lang="en-US" sz="1200" dirty="0">
                <a:latin typeface="Century Gothic" panose="020B0502020202020204" pitchFamily="34" charset="0"/>
              </a:rPr>
              <a:t>In our topic of ‘</a:t>
            </a:r>
            <a:r>
              <a:rPr lang="en-US" sz="1200" dirty="0" smtClean="0">
                <a:latin typeface="Century Gothic" panose="020B0502020202020204" pitchFamily="34" charset="0"/>
              </a:rPr>
              <a:t>Sound’ </a:t>
            </a:r>
            <a:r>
              <a:rPr lang="en-US" sz="1200" dirty="0">
                <a:latin typeface="Century Gothic" panose="020B0502020202020204" pitchFamily="34" charset="0"/>
              </a:rPr>
              <a:t>we will be studying sound sources and find out </a:t>
            </a:r>
            <a:r>
              <a:rPr lang="en-US" sz="1200" dirty="0" smtClean="0">
                <a:latin typeface="Century Gothic" panose="020B0502020202020204" pitchFamily="34" charset="0"/>
              </a:rPr>
              <a:t>how they </a:t>
            </a:r>
            <a:r>
              <a:rPr lang="en-US" sz="1200" dirty="0">
                <a:latin typeface="Century Gothic" panose="020B0502020202020204" pitchFamily="34" charset="0"/>
              </a:rPr>
              <a:t>are </a:t>
            </a:r>
            <a:r>
              <a:rPr lang="en-US" sz="1200" dirty="0" smtClean="0">
                <a:latin typeface="Century Gothic" panose="020B0502020202020204" pitchFamily="34" charset="0"/>
              </a:rPr>
              <a:t>produced. We will Investigate if and how sound travels </a:t>
            </a:r>
            <a:r>
              <a:rPr lang="en-US" sz="1200" dirty="0">
                <a:latin typeface="Century Gothic" panose="020B0502020202020204" pitchFamily="34" charset="0"/>
              </a:rPr>
              <a:t>through different </a:t>
            </a:r>
            <a:r>
              <a:rPr lang="en-US" sz="1200" dirty="0" smtClean="0">
                <a:latin typeface="Century Gothic" panose="020B0502020202020204" pitchFamily="34" charset="0"/>
              </a:rPr>
              <a:t>media (e.g. air</a:t>
            </a:r>
            <a:r>
              <a:rPr lang="en-US" sz="1200" dirty="0">
                <a:latin typeface="Century Gothic" panose="020B0502020202020204" pitchFamily="34" charset="0"/>
              </a:rPr>
              <a:t>, </a:t>
            </a:r>
            <a:r>
              <a:rPr lang="en-US" sz="1200" dirty="0" smtClean="0">
                <a:latin typeface="Century Gothic" panose="020B0502020202020204" pitchFamily="34" charset="0"/>
              </a:rPr>
              <a:t>water and metal) </a:t>
            </a:r>
            <a:r>
              <a:rPr lang="en-US" sz="1200" dirty="0">
                <a:latin typeface="Century Gothic" panose="020B0502020202020204" pitchFamily="34" charset="0"/>
              </a:rPr>
              <a:t>and question </a:t>
            </a:r>
            <a:r>
              <a:rPr lang="en-US" sz="1200" dirty="0" smtClean="0">
                <a:latin typeface="Century Gothic" panose="020B0502020202020204" pitchFamily="34" charset="0"/>
              </a:rPr>
              <a:t>if </a:t>
            </a:r>
            <a:r>
              <a:rPr lang="en-US" sz="1200" dirty="0">
                <a:latin typeface="Century Gothic" panose="020B0502020202020204" pitchFamily="34" charset="0"/>
              </a:rPr>
              <a:t>the pitch of a sound is linked to the features of the object that produced </a:t>
            </a:r>
            <a:r>
              <a:rPr lang="en-US" sz="1200" dirty="0" smtClean="0">
                <a:latin typeface="Century Gothic" panose="020B0502020202020204" pitchFamily="34" charset="0"/>
              </a:rPr>
              <a:t>it. We will also demonstrate how </a:t>
            </a:r>
            <a:r>
              <a:rPr lang="en-US" sz="1200" dirty="0">
                <a:latin typeface="Century Gothic" panose="020B0502020202020204" pitchFamily="34" charset="0"/>
              </a:rPr>
              <a:t>to change the volume of a </a:t>
            </a:r>
            <a:r>
              <a:rPr lang="en-US" sz="1200" dirty="0" smtClean="0">
                <a:latin typeface="Century Gothic" panose="020B0502020202020204" pitchFamily="34" charset="0"/>
              </a:rPr>
              <a:t>sound and investigate whether </a:t>
            </a:r>
            <a:r>
              <a:rPr lang="en-US" sz="1200" dirty="0">
                <a:latin typeface="Century Gothic" panose="020B0502020202020204" pitchFamily="34" charset="0"/>
              </a:rPr>
              <a:t>sounds get fainter as the distance from the sound source increases. </a:t>
            </a:r>
            <a:endParaRPr lang="en-GB" sz="1200" dirty="0">
              <a:latin typeface="Century Gothic" panose="020B0502020202020204" pitchFamily="34" charset="0"/>
            </a:endParaRPr>
          </a:p>
        </p:txBody>
      </p:sp>
      <p:sp>
        <p:nvSpPr>
          <p:cNvPr id="20" name="TextBox 19"/>
          <p:cNvSpPr txBox="1"/>
          <p:nvPr/>
        </p:nvSpPr>
        <p:spPr>
          <a:xfrm>
            <a:off x="170310" y="3461204"/>
            <a:ext cx="3156101" cy="3323987"/>
          </a:xfrm>
          <a:prstGeom prst="rect">
            <a:avLst/>
          </a:prstGeom>
          <a:noFill/>
          <a:ln>
            <a:solidFill>
              <a:schemeClr val="tx1"/>
            </a:solidFill>
          </a:ln>
        </p:spPr>
        <p:txBody>
          <a:bodyPr wrap="square" rtlCol="0">
            <a:spAutoFit/>
          </a:bodyPr>
          <a:lstStyle/>
          <a:p>
            <a:pPr algn="just"/>
            <a:r>
              <a:rPr lang="en-GB" b="1" dirty="0" smtClean="0">
                <a:latin typeface="Century Gothic" panose="020B0502020202020204" pitchFamily="34" charset="0"/>
              </a:rPr>
              <a:t>History</a:t>
            </a:r>
          </a:p>
          <a:p>
            <a:pPr algn="just"/>
            <a:r>
              <a:rPr lang="en-GB" sz="1200" dirty="0" smtClean="0">
                <a:latin typeface="Century Gothic" panose="020B0502020202020204" pitchFamily="34" charset="0"/>
              </a:rPr>
              <a:t>In History, we will be </a:t>
            </a:r>
            <a:r>
              <a:rPr lang="en-GB" sz="1200" dirty="0" smtClean="0">
                <a:latin typeface="Century Gothic" panose="020B0502020202020204" pitchFamily="34" charset="0"/>
              </a:rPr>
              <a:t>considering </a:t>
            </a:r>
            <a:r>
              <a:rPr lang="en-GB" sz="1200" dirty="0">
                <a:latin typeface="Century Gothic" panose="020B0502020202020204" pitchFamily="34" charset="0"/>
              </a:rPr>
              <a:t>why the Romans were able to conquer specific territories so successfully and explore sources to build up a picture of what </a:t>
            </a:r>
            <a:r>
              <a:rPr lang="en-GB" sz="1200" dirty="0" smtClean="0">
                <a:latin typeface="Century Gothic" panose="020B0502020202020204" pitchFamily="34" charset="0"/>
              </a:rPr>
              <a:t>pre-Roman </a:t>
            </a:r>
            <a:r>
              <a:rPr lang="en-GB" sz="1200" dirty="0">
                <a:latin typeface="Century Gothic" panose="020B0502020202020204" pitchFamily="34" charset="0"/>
              </a:rPr>
              <a:t>Britain of the Celts looked like. We will </a:t>
            </a:r>
            <a:r>
              <a:rPr lang="en-GB" sz="1200" dirty="0" smtClean="0">
                <a:latin typeface="Century Gothic" panose="020B0502020202020204" pitchFamily="34" charset="0"/>
              </a:rPr>
              <a:t>study </a:t>
            </a:r>
            <a:r>
              <a:rPr lang="en-GB" sz="1200" dirty="0">
                <a:latin typeface="Century Gothic" panose="020B0502020202020204" pitchFamily="34" charset="0"/>
              </a:rPr>
              <a:t>the uprising of the Iceni tribe, led by Boadicea. </a:t>
            </a:r>
            <a:r>
              <a:rPr lang="en-GB" sz="1200" dirty="0" smtClean="0">
                <a:latin typeface="Century Gothic" panose="020B0502020202020204" pitchFamily="34" charset="0"/>
              </a:rPr>
              <a:t>We also have a</a:t>
            </a:r>
            <a:r>
              <a:rPr lang="en-US" sz="1200" dirty="0" smtClean="0">
                <a:latin typeface="Century Gothic" panose="020B0502020202020204" pitchFamily="34" charset="0"/>
              </a:rPr>
              <a:t> </a:t>
            </a:r>
            <a:r>
              <a:rPr lang="en-US" sz="1200" dirty="0">
                <a:latin typeface="Century Gothic" panose="020B0502020202020204" pitchFamily="34" charset="0"/>
              </a:rPr>
              <a:t>Roman Day </a:t>
            </a:r>
            <a:r>
              <a:rPr lang="en-US" sz="1200" dirty="0" smtClean="0">
                <a:latin typeface="Century Gothic" panose="020B0502020202020204" pitchFamily="34" charset="0"/>
              </a:rPr>
              <a:t>which provides opportunity </a:t>
            </a:r>
            <a:r>
              <a:rPr lang="en-US" sz="1200" dirty="0">
                <a:latin typeface="Century Gothic" panose="020B0502020202020204" pitchFamily="34" charset="0"/>
              </a:rPr>
              <a:t>to experience aspects of Roman life first-hand through a range of fun, practical and engaging activities. All activities will be linked to our new learning, helping </a:t>
            </a:r>
            <a:r>
              <a:rPr lang="en-US" sz="1200" dirty="0" smtClean="0">
                <a:latin typeface="Century Gothic" panose="020B0502020202020204" pitchFamily="34" charset="0"/>
              </a:rPr>
              <a:t>to develop the children’s understanding </a:t>
            </a:r>
            <a:r>
              <a:rPr lang="en-US" sz="1200" dirty="0">
                <a:latin typeface="Century Gothic" panose="020B0502020202020204" pitchFamily="34" charset="0"/>
              </a:rPr>
              <a:t>of Roman life and culture in an exciting and memorable way.</a:t>
            </a:r>
            <a:endParaRPr lang="en-GB" sz="1200" dirty="0" smtClean="0">
              <a:latin typeface="Century Gothic" panose="020B0502020202020204" pitchFamily="34" charset="0"/>
            </a:endParaRPr>
          </a:p>
        </p:txBody>
      </p:sp>
      <p:pic>
        <p:nvPicPr>
          <p:cNvPr id="22" name="Picture 2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0180" y="124902"/>
            <a:ext cx="1414766" cy="1329825"/>
          </a:xfrm>
          <a:prstGeom prst="rect">
            <a:avLst/>
          </a:prstGeom>
          <a:noFill/>
          <a:ln>
            <a:noFill/>
          </a:ln>
        </p:spPr>
      </p:pic>
      <p:sp>
        <p:nvSpPr>
          <p:cNvPr id="23" name="TextBox 22"/>
          <p:cNvSpPr txBox="1"/>
          <p:nvPr/>
        </p:nvSpPr>
        <p:spPr>
          <a:xfrm>
            <a:off x="3388803" y="4221861"/>
            <a:ext cx="3136900" cy="1107996"/>
          </a:xfrm>
          <a:prstGeom prst="rect">
            <a:avLst/>
          </a:prstGeom>
          <a:noFill/>
          <a:ln>
            <a:solidFill>
              <a:schemeClr val="tx1"/>
            </a:solidFill>
          </a:ln>
        </p:spPr>
        <p:txBody>
          <a:bodyPr wrap="square" rtlCol="0">
            <a:spAutoFit/>
          </a:bodyPr>
          <a:lstStyle/>
          <a:p>
            <a:r>
              <a:rPr lang="en-GB" b="1" dirty="0" smtClean="0">
                <a:latin typeface="Century Gothic" panose="020B0502020202020204" pitchFamily="34" charset="0"/>
              </a:rPr>
              <a:t>Art</a:t>
            </a:r>
          </a:p>
          <a:p>
            <a:pPr algn="just"/>
            <a:r>
              <a:rPr lang="en-GB" sz="1200" dirty="0" smtClean="0">
                <a:latin typeface="Century Gothic" panose="020B0502020202020204" pitchFamily="34" charset="0"/>
              </a:rPr>
              <a:t>In Art, </a:t>
            </a:r>
            <a:r>
              <a:rPr lang="en-US" sz="1200" dirty="0" smtClean="0">
                <a:latin typeface="Century Gothic" panose="020B0502020202020204" pitchFamily="34" charset="0"/>
              </a:rPr>
              <a:t>we </a:t>
            </a:r>
            <a:r>
              <a:rPr lang="en-US" sz="1200" dirty="0">
                <a:latin typeface="Century Gothic" panose="020B0502020202020204" pitchFamily="34" charset="0"/>
              </a:rPr>
              <a:t>will be </a:t>
            </a:r>
            <a:r>
              <a:rPr lang="en-US" sz="1200" dirty="0" smtClean="0">
                <a:latin typeface="Century Gothic" panose="020B0502020202020204" pitchFamily="34" charset="0"/>
              </a:rPr>
              <a:t>researching what mosaic art is, why it was important to the ancient Romans and creating our own designs using mosaic tesserae.</a:t>
            </a:r>
            <a:endParaRPr lang="en-GB" sz="1200" b="1" dirty="0" smtClean="0">
              <a:latin typeface="Century Gothic" panose="020B0502020202020204" pitchFamily="34" charset="0"/>
            </a:endParaRPr>
          </a:p>
        </p:txBody>
      </p:sp>
      <p:sp>
        <p:nvSpPr>
          <p:cNvPr id="11" name="TextBox 10"/>
          <p:cNvSpPr txBox="1"/>
          <p:nvPr/>
        </p:nvSpPr>
        <p:spPr>
          <a:xfrm>
            <a:off x="3388803" y="5421188"/>
            <a:ext cx="3156101" cy="1292662"/>
          </a:xfrm>
          <a:prstGeom prst="rect">
            <a:avLst/>
          </a:prstGeom>
          <a:noFill/>
          <a:ln>
            <a:solidFill>
              <a:schemeClr val="tx1"/>
            </a:solidFill>
          </a:ln>
        </p:spPr>
        <p:txBody>
          <a:bodyPr wrap="square" rtlCol="0">
            <a:spAutoFit/>
          </a:bodyPr>
          <a:lstStyle/>
          <a:p>
            <a:pPr algn="just"/>
            <a:r>
              <a:rPr lang="en-US" b="1" dirty="0" smtClean="0">
                <a:latin typeface="Century Gothic" panose="020B0502020202020204" pitchFamily="34" charset="0"/>
              </a:rPr>
              <a:t>PE</a:t>
            </a:r>
            <a:endParaRPr lang="en-GB" b="1" dirty="0" smtClean="0">
              <a:latin typeface="Century Gothic" panose="020B0502020202020204" pitchFamily="34" charset="0"/>
            </a:endParaRPr>
          </a:p>
          <a:p>
            <a:pPr algn="just"/>
            <a:r>
              <a:rPr lang="en-GB" sz="1200" dirty="0" smtClean="0">
                <a:latin typeface="Century Gothic" panose="020B0502020202020204" pitchFamily="34" charset="0"/>
              </a:rPr>
              <a:t>In PE, we will focus on football rules and techniques during outdoor PE. Exercise is so important for our bodies and minds so make sure your PE kit is in school! So you can join in! </a:t>
            </a:r>
            <a:r>
              <a:rPr lang="en-GB" sz="1200" dirty="0">
                <a:latin typeface="Century Gothic" panose="020B0502020202020204" pitchFamily="34" charset="0"/>
              </a:rPr>
              <a:t> </a:t>
            </a:r>
          </a:p>
        </p:txBody>
      </p:sp>
    </p:spTree>
    <p:extLst>
      <p:ext uri="{BB962C8B-B14F-4D97-AF65-F5344CB8AC3E}">
        <p14:creationId xmlns:p14="http://schemas.microsoft.com/office/powerpoint/2010/main" val="2869326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64130796"/>
              </p:ext>
            </p:extLst>
          </p:nvPr>
        </p:nvGraphicFramePr>
        <p:xfrm>
          <a:off x="111086" y="1389542"/>
          <a:ext cx="9672810" cy="4907280"/>
        </p:xfrm>
        <a:graphic>
          <a:graphicData uri="http://schemas.openxmlformats.org/drawingml/2006/table">
            <a:tbl>
              <a:tblPr firstRow="1" bandRow="1">
                <a:tableStyleId>{F5AB1C69-6EDB-4FF4-983F-18BD219EF322}</a:tableStyleId>
              </a:tblPr>
              <a:tblGrid>
                <a:gridCol w="1191420">
                  <a:extLst>
                    <a:ext uri="{9D8B030D-6E8A-4147-A177-3AD203B41FA5}">
                      <a16:colId xmlns:a16="http://schemas.microsoft.com/office/drawing/2014/main" val="20000"/>
                    </a:ext>
                  </a:extLst>
                </a:gridCol>
                <a:gridCol w="3738365">
                  <a:extLst>
                    <a:ext uri="{9D8B030D-6E8A-4147-A177-3AD203B41FA5}">
                      <a16:colId xmlns:a16="http://schemas.microsoft.com/office/drawing/2014/main" val="20001"/>
                    </a:ext>
                  </a:extLst>
                </a:gridCol>
                <a:gridCol w="4743025">
                  <a:extLst>
                    <a:ext uri="{9D8B030D-6E8A-4147-A177-3AD203B41FA5}">
                      <a16:colId xmlns:a16="http://schemas.microsoft.com/office/drawing/2014/main" val="20002"/>
                    </a:ext>
                  </a:extLst>
                </a:gridCol>
              </a:tblGrid>
              <a:tr h="247349">
                <a:tc>
                  <a:txBody>
                    <a:bodyPr/>
                    <a:lstStyle/>
                    <a:p>
                      <a:pPr algn="ctr"/>
                      <a:r>
                        <a:rPr lang="en-GB" sz="1400" dirty="0" smtClean="0">
                          <a:latin typeface="Century Gothic" panose="020B0502020202020204" pitchFamily="34" charset="0"/>
                        </a:rPr>
                        <a:t>Subject</a:t>
                      </a:r>
                      <a:endParaRPr lang="en-GB" sz="1400" dirty="0">
                        <a:latin typeface="Century Gothic" panose="020B0502020202020204" pitchFamily="34" charset="0"/>
                      </a:endParaRPr>
                    </a:p>
                  </a:txBody>
                  <a:tcPr/>
                </a:tc>
                <a:tc>
                  <a:txBody>
                    <a:bodyPr/>
                    <a:lstStyle/>
                    <a:p>
                      <a:pPr algn="ctr"/>
                      <a:r>
                        <a:rPr lang="en-GB" sz="1400" dirty="0" smtClean="0">
                          <a:latin typeface="Century Gothic" panose="020B0502020202020204" pitchFamily="34" charset="0"/>
                        </a:rPr>
                        <a:t>Task</a:t>
                      </a:r>
                      <a:endParaRPr lang="en-GB" sz="1400" dirty="0">
                        <a:latin typeface="Century Gothic" panose="020B0502020202020204" pitchFamily="34" charset="0"/>
                      </a:endParaRPr>
                    </a:p>
                  </a:txBody>
                  <a:tcPr/>
                </a:tc>
                <a:tc>
                  <a:txBody>
                    <a:bodyPr/>
                    <a:lstStyle/>
                    <a:p>
                      <a:pPr algn="ctr"/>
                      <a:r>
                        <a:rPr lang="en-GB" sz="1400" dirty="0" smtClean="0">
                          <a:latin typeface="Century Gothic" panose="020B0502020202020204" pitchFamily="34" charset="0"/>
                        </a:rPr>
                        <a:t>Tips</a:t>
                      </a:r>
                      <a:endParaRPr lang="en-GB" sz="1400" dirty="0">
                        <a:latin typeface="Century Gothic" panose="020B0502020202020204" pitchFamily="34" charset="0"/>
                      </a:endParaRPr>
                    </a:p>
                  </a:txBody>
                  <a:tcPr/>
                </a:tc>
                <a:extLst>
                  <a:ext uri="{0D108BD9-81ED-4DB2-BD59-A6C34878D82A}">
                    <a16:rowId xmlns:a16="http://schemas.microsoft.com/office/drawing/2014/main" val="10000"/>
                  </a:ext>
                </a:extLst>
              </a:tr>
              <a:tr h="370840">
                <a:tc>
                  <a:txBody>
                    <a:bodyPr/>
                    <a:lstStyle/>
                    <a:p>
                      <a:r>
                        <a:rPr lang="en-GB" sz="1400" b="1" dirty="0" smtClean="0">
                          <a:latin typeface="Century Gothic" panose="020B0502020202020204" pitchFamily="34" charset="0"/>
                        </a:rPr>
                        <a:t>Reading</a:t>
                      </a:r>
                      <a:endParaRPr lang="en-GB" sz="1400" b="1" dirty="0">
                        <a:latin typeface="Century Gothic" panose="020B0502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i="0" u="none" strike="noStrike" kern="1200" baseline="0" dirty="0" smtClean="0">
                          <a:solidFill>
                            <a:schemeClr val="dk1"/>
                          </a:solidFill>
                          <a:latin typeface="Century Gothic" panose="020B0502020202020204" pitchFamily="34" charset="0"/>
                          <a:ea typeface="+mn-ea"/>
                          <a:cs typeface="+mn-cs"/>
                        </a:rPr>
                        <a:t>It is important to expose and challenge yourselves to read a variety of different texts. Pick up and read a book that you wouldn’t usually choose. </a:t>
                      </a:r>
                    </a:p>
                  </a:txBody>
                  <a:tcPr/>
                </a:tc>
                <a:tc>
                  <a:txBody>
                    <a:bodyPr/>
                    <a:lstStyle/>
                    <a:p>
                      <a:pPr algn="just"/>
                      <a:r>
                        <a:rPr lang="en-GB" sz="1000" b="0" i="0" u="none" strike="noStrike" kern="1200" baseline="0" dirty="0" smtClean="0">
                          <a:solidFill>
                            <a:schemeClr val="dk1"/>
                          </a:solidFill>
                          <a:latin typeface="Century Gothic" panose="020B0502020202020204" pitchFamily="34" charset="0"/>
                          <a:ea typeface="+mn-ea"/>
                          <a:cs typeface="+mn-cs"/>
                        </a:rPr>
                        <a:t>Don’t select a book just because of the front cover. Read the blurb and give the first couple of pages/chapter a go before you make your decision.</a:t>
                      </a:r>
                    </a:p>
                  </a:txBody>
                  <a:tcPr/>
                </a:tc>
                <a:extLst>
                  <a:ext uri="{0D108BD9-81ED-4DB2-BD59-A6C34878D82A}">
                    <a16:rowId xmlns:a16="http://schemas.microsoft.com/office/drawing/2014/main" val="10001"/>
                  </a:ext>
                </a:extLst>
              </a:tr>
              <a:tr h="370840">
                <a:tc>
                  <a:txBody>
                    <a:bodyPr/>
                    <a:lstStyle/>
                    <a:p>
                      <a:r>
                        <a:rPr lang="en-GB" sz="1400" b="1" dirty="0" smtClean="0">
                          <a:latin typeface="Century Gothic" panose="020B0502020202020204" pitchFamily="34" charset="0"/>
                        </a:rPr>
                        <a:t>Writing</a:t>
                      </a:r>
                      <a:endParaRPr lang="en-GB" sz="1400" b="1" dirty="0">
                        <a:latin typeface="Century Gothic" panose="020B0502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i="0" u="none" strike="noStrike" kern="1200" baseline="0" dirty="0" smtClean="0">
                          <a:solidFill>
                            <a:schemeClr val="dk1"/>
                          </a:solidFill>
                          <a:latin typeface="Century Gothic" panose="020B0502020202020204" pitchFamily="34" charset="0"/>
                          <a:ea typeface="+mn-ea"/>
                          <a:cs typeface="+mn-cs"/>
                        </a:rPr>
                        <a:t>Imagine you are one of the people who witnesses what happens when </a:t>
                      </a:r>
                      <a:r>
                        <a:rPr lang="en-GB" sz="1000" b="0" i="0" dirty="0" smtClean="0">
                          <a:solidFill>
                            <a:srgbClr val="474747"/>
                          </a:solidFill>
                          <a:effectLst/>
                          <a:latin typeface="Arial" panose="020B0604020202020204" pitchFamily="34" charset="0"/>
                        </a:rPr>
                        <a:t>Mount Vesuvius erupted</a:t>
                      </a:r>
                      <a:r>
                        <a:rPr lang="en-GB" sz="1000" b="0" i="0" u="none" strike="noStrike" kern="1200" baseline="0" dirty="0" smtClean="0">
                          <a:solidFill>
                            <a:schemeClr val="dk1"/>
                          </a:solidFill>
                          <a:effectLst/>
                          <a:latin typeface="Century Gothic" panose="020B0502020202020204" pitchFamily="34" charset="0"/>
                          <a:ea typeface="+mn-ea"/>
                          <a:cs typeface="+mn-cs"/>
                        </a:rPr>
                        <a:t> in Pompeii in AD 79. </a:t>
                      </a:r>
                      <a:r>
                        <a:rPr lang="en-GB" sz="1000" b="0" i="0" u="none" strike="noStrike" kern="1200" baseline="0" dirty="0" smtClean="0">
                          <a:solidFill>
                            <a:schemeClr val="dk1"/>
                          </a:solidFill>
                          <a:latin typeface="Century Gothic" panose="020B0502020202020204" pitchFamily="34" charset="0"/>
                          <a:ea typeface="+mn-ea"/>
                          <a:cs typeface="+mn-cs"/>
                        </a:rPr>
                        <a:t>How would you narrate this to a reporter from a local newspaper?</a:t>
                      </a:r>
                    </a:p>
                  </a:txBody>
                  <a:tcPr/>
                </a:tc>
                <a:tc>
                  <a:txBody>
                    <a:bodyPr/>
                    <a:lstStyle/>
                    <a:p>
                      <a:pPr algn="just"/>
                      <a:r>
                        <a:rPr lang="en-GB" sz="1000" b="0" i="0" u="none" strike="noStrike" kern="1200" baseline="0" dirty="0" smtClean="0">
                          <a:solidFill>
                            <a:schemeClr val="dk1"/>
                          </a:solidFill>
                          <a:latin typeface="Century Gothic" panose="020B0502020202020204" pitchFamily="34" charset="0"/>
                          <a:ea typeface="+mn-ea"/>
                          <a:cs typeface="+mn-cs"/>
                        </a:rPr>
                        <a:t>Ensure that you use the following:</a:t>
                      </a:r>
                    </a:p>
                    <a:p>
                      <a:pPr marL="171450" indent="-171450" algn="just">
                        <a:buFont typeface="Arial" panose="020B0604020202020204" pitchFamily="34" charset="0"/>
                        <a:buChar char="•"/>
                      </a:pPr>
                      <a:r>
                        <a:rPr lang="en-GB" sz="1000" b="0" i="0" u="none" strike="noStrike" kern="1200" baseline="0" dirty="0" smtClean="0">
                          <a:solidFill>
                            <a:schemeClr val="dk1"/>
                          </a:solidFill>
                          <a:latin typeface="Century Gothic" panose="020B0502020202020204" pitchFamily="34" charset="0"/>
                          <a:ea typeface="+mn-ea"/>
                          <a:cs typeface="+mn-cs"/>
                        </a:rPr>
                        <a:t>First person</a:t>
                      </a:r>
                    </a:p>
                    <a:p>
                      <a:pPr marL="171450" indent="-171450" algn="just">
                        <a:buFont typeface="Arial" panose="020B0604020202020204" pitchFamily="34" charset="0"/>
                        <a:buChar char="•"/>
                      </a:pPr>
                      <a:r>
                        <a:rPr lang="en-GB" sz="1000" b="0" i="0" u="none" strike="noStrike" kern="1200" baseline="0" dirty="0" smtClean="0">
                          <a:solidFill>
                            <a:schemeClr val="dk1"/>
                          </a:solidFill>
                          <a:latin typeface="Century Gothic" panose="020B0502020202020204" pitchFamily="34" charset="0"/>
                          <a:ea typeface="+mn-ea"/>
                          <a:cs typeface="+mn-cs"/>
                        </a:rPr>
                        <a:t>Past tense</a:t>
                      </a:r>
                    </a:p>
                    <a:p>
                      <a:pPr marL="171450" indent="-171450" algn="just">
                        <a:buFont typeface="Arial" panose="020B0604020202020204" pitchFamily="34" charset="0"/>
                        <a:buChar char="•"/>
                      </a:pPr>
                      <a:r>
                        <a:rPr lang="en-GB" sz="1000" b="0" i="0" u="none" strike="noStrike" kern="1200" baseline="0" dirty="0" smtClean="0">
                          <a:solidFill>
                            <a:schemeClr val="dk1"/>
                          </a:solidFill>
                          <a:latin typeface="Century Gothic" panose="020B0502020202020204" pitchFamily="34" charset="0"/>
                          <a:ea typeface="+mn-ea"/>
                          <a:cs typeface="+mn-cs"/>
                        </a:rPr>
                        <a:t>Expanded noun phrases</a:t>
                      </a:r>
                    </a:p>
                    <a:p>
                      <a:pPr marL="171450" indent="-171450" algn="just">
                        <a:buFont typeface="Arial" panose="020B0604020202020204" pitchFamily="34" charset="0"/>
                        <a:buChar char="•"/>
                      </a:pPr>
                      <a:r>
                        <a:rPr lang="en-GB" sz="1000" b="0" i="0" u="none" strike="noStrike" kern="1200" baseline="0" dirty="0" smtClean="0">
                          <a:solidFill>
                            <a:schemeClr val="dk1"/>
                          </a:solidFill>
                          <a:latin typeface="Century Gothic" panose="020B0502020202020204" pitchFamily="34" charset="0"/>
                          <a:ea typeface="+mn-ea"/>
                          <a:cs typeface="+mn-cs"/>
                        </a:rPr>
                        <a:t>Adverbials for when and how.</a:t>
                      </a:r>
                    </a:p>
                  </a:txBody>
                  <a:tcPr/>
                </a:tc>
                <a:extLst>
                  <a:ext uri="{0D108BD9-81ED-4DB2-BD59-A6C34878D82A}">
                    <a16:rowId xmlns:a16="http://schemas.microsoft.com/office/drawing/2014/main" val="10002"/>
                  </a:ext>
                </a:extLst>
              </a:tr>
              <a:tr h="370840">
                <a:tc>
                  <a:txBody>
                    <a:bodyPr/>
                    <a:lstStyle/>
                    <a:p>
                      <a:r>
                        <a:rPr lang="en-GB" sz="1400" b="1" dirty="0" smtClean="0">
                          <a:latin typeface="Century Gothic" panose="020B0502020202020204" pitchFamily="34" charset="0"/>
                        </a:rPr>
                        <a:t>Maths</a:t>
                      </a:r>
                      <a:endParaRPr lang="en-GB" sz="1400" b="1" dirty="0">
                        <a:latin typeface="Century Gothic" panose="020B0502020202020204" pitchFamily="34" charset="0"/>
                      </a:endParaRPr>
                    </a:p>
                  </a:txBody>
                  <a:tcPr/>
                </a:tc>
                <a:tc>
                  <a:txBody>
                    <a:bodyPr/>
                    <a:lstStyle/>
                    <a:p>
                      <a:pPr algn="just"/>
                      <a:r>
                        <a:rPr lang="en-GB" sz="1000" dirty="0" smtClean="0">
                          <a:latin typeface="Century Gothic" panose="020B0502020202020204" pitchFamily="34" charset="0"/>
                        </a:rPr>
                        <a:t>Start</a:t>
                      </a:r>
                      <a:r>
                        <a:rPr lang="en-GB" sz="1000" baseline="0" dirty="0" smtClean="0">
                          <a:latin typeface="Century Gothic" panose="020B0502020202020204" pitchFamily="34" charset="0"/>
                        </a:rPr>
                        <a:t> practising your times tables in earnest – the more often you practise, the better you will become. You can also use the White Rose 1 minute </a:t>
                      </a:r>
                      <a:r>
                        <a:rPr lang="en-GB" sz="1000" baseline="0" dirty="0" smtClean="0">
                          <a:latin typeface="Century Gothic" panose="020B0502020202020204" pitchFamily="34" charset="0"/>
                        </a:rPr>
                        <a:t>  </a:t>
                      </a:r>
                      <a:r>
                        <a:rPr lang="en-GB" sz="1000" baseline="0" dirty="0" smtClean="0">
                          <a:latin typeface="Century Gothic" panose="020B0502020202020204" pitchFamily="34" charset="0"/>
                        </a:rPr>
                        <a:t>app (free to download) </a:t>
                      </a:r>
                      <a:endParaRPr lang="en-GB" sz="1000" dirty="0">
                        <a:latin typeface="Century Gothic" panose="020B0502020202020204" pitchFamily="34" charset="0"/>
                      </a:endParaRPr>
                    </a:p>
                  </a:txBody>
                  <a:tcPr/>
                </a:tc>
                <a:tc>
                  <a:txBody>
                    <a:bodyPr/>
                    <a:lstStyle/>
                    <a:p>
                      <a:pPr algn="just"/>
                      <a:r>
                        <a:rPr lang="en-GB" sz="1000" dirty="0" smtClean="0">
                          <a:latin typeface="Century Gothic" panose="020B0502020202020204" pitchFamily="34" charset="0"/>
                        </a:rPr>
                        <a:t>Use Times Tables Rock</a:t>
                      </a:r>
                      <a:r>
                        <a:rPr lang="en-GB" sz="1000" baseline="0" dirty="0" smtClean="0">
                          <a:latin typeface="Century Gothic" panose="020B0502020202020204" pitchFamily="34" charset="0"/>
                        </a:rPr>
                        <a:t> stars as practice.  Speak to your teacher if you have problems logging on. Ask an adult at home to test you randomly.</a:t>
                      </a:r>
                      <a:endParaRPr lang="en-GB" sz="1000" dirty="0">
                        <a:latin typeface="Century Gothic" panose="020B0502020202020204" pitchFamily="34" charset="0"/>
                      </a:endParaRPr>
                    </a:p>
                  </a:txBody>
                  <a:tcPr/>
                </a:tc>
                <a:extLst>
                  <a:ext uri="{0D108BD9-81ED-4DB2-BD59-A6C34878D82A}">
                    <a16:rowId xmlns:a16="http://schemas.microsoft.com/office/drawing/2014/main" val="10003"/>
                  </a:ext>
                </a:extLst>
              </a:tr>
              <a:tr h="5956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smtClean="0">
                          <a:latin typeface="Century Gothic" panose="020B0502020202020204" pitchFamily="34" charset="0"/>
                        </a:rPr>
                        <a:t>History</a:t>
                      </a:r>
                      <a:endParaRPr lang="en-GB" sz="1400" b="1" dirty="0" smtClean="0">
                        <a:latin typeface="Century Gothic" panose="020B0502020202020204" pitchFamily="34" charset="0"/>
                      </a:endParaRPr>
                    </a:p>
                  </a:txBody>
                  <a:tcPr/>
                </a:tc>
                <a:tc>
                  <a:txBody>
                    <a:bodyPr/>
                    <a:lstStyle/>
                    <a:p>
                      <a:r>
                        <a:rPr lang="en-GB" sz="1000" b="0" i="0" u="none" strike="noStrike" kern="1200" baseline="0" dirty="0" smtClean="0">
                          <a:solidFill>
                            <a:schemeClr val="dk1"/>
                          </a:solidFill>
                          <a:latin typeface="Century Gothic" panose="020B0502020202020204" pitchFamily="34" charset="0"/>
                          <a:ea typeface="+mn-ea"/>
                          <a:cs typeface="+mn-cs"/>
                        </a:rPr>
                        <a:t>How did the Romans become so powerful? Did they invade any other countries apart from Britain? </a:t>
                      </a:r>
                      <a:r>
                        <a:rPr lang="en-GB" sz="1000" b="0" baseline="0" dirty="0" smtClean="0">
                          <a:latin typeface="Century Gothic" panose="020B0502020202020204" pitchFamily="34" charset="0"/>
                        </a:rPr>
                        <a:t>Present your findings so that you can share your</a:t>
                      </a:r>
                      <a:r>
                        <a:rPr lang="en-US" sz="1000" dirty="0" smtClean="0">
                          <a:latin typeface="Century Gothic" panose="020B0502020202020204" pitchFamily="34" charset="0"/>
                        </a:rPr>
                        <a:t>This term in French we will be learning to talk and write about where we live.  We will learn how to say the words for the rooms in a house and in a Roman villa and will describe our homes.</a:t>
                      </a:r>
                      <a:r>
                        <a:rPr lang="en-GB" sz="1000" dirty="0" smtClean="0">
                          <a:latin typeface="Century Gothic" panose="020B0502020202020204" pitchFamily="34" charset="0"/>
                        </a:rPr>
                        <a:t> </a:t>
                      </a:r>
                      <a:endParaRPr lang="en-GB" sz="1000" dirty="0">
                        <a:latin typeface="Century Gothic" panose="020B0502020202020204" pitchFamily="34" charset="0"/>
                      </a:endParaRPr>
                    </a:p>
                  </a:txBody>
                  <a:tcPr/>
                </a:tc>
                <a:tc>
                  <a:txBody>
                    <a:bodyPr/>
                    <a:lstStyle/>
                    <a:p>
                      <a:pPr algn="just"/>
                      <a:r>
                        <a:rPr lang="en-GB" sz="1000" b="0" i="0" u="none" strike="noStrike" kern="1200" baseline="0" dirty="0" smtClean="0">
                          <a:solidFill>
                            <a:schemeClr val="dk1"/>
                          </a:solidFill>
                          <a:latin typeface="Century Gothic" panose="020B0502020202020204" pitchFamily="34" charset="0"/>
                          <a:ea typeface="+mn-ea"/>
                          <a:cs typeface="+mn-cs"/>
                        </a:rPr>
                        <a:t>You might want to present your findings in a note form using bullet points and under sub-headings. </a:t>
                      </a:r>
                      <a:r>
                        <a:rPr lang="en-GB" sz="1000" b="0" i="0" u="none" strike="noStrike" kern="1200" baseline="0" dirty="0" smtClean="0">
                          <a:solidFill>
                            <a:schemeClr val="dk1"/>
                          </a:solidFill>
                          <a:latin typeface="Century Gothic" panose="020B0502020202020204" pitchFamily="34" charset="0"/>
                          <a:ea typeface="+mn-ea"/>
                          <a:cs typeface="+mn-cs"/>
                        </a:rPr>
                        <a:t>Give time to watch some brilliant clips on the BBC </a:t>
                      </a:r>
                      <a:r>
                        <a:rPr lang="en-GB" sz="1000" b="0" i="0" u="none" strike="noStrike" kern="1200" baseline="0" dirty="0" smtClean="0">
                          <a:solidFill>
                            <a:schemeClr val="dk1"/>
                          </a:solidFill>
                          <a:latin typeface="Century Gothic" panose="020B0502020202020204" pitchFamily="34" charset="0"/>
                          <a:ea typeface="+mn-ea"/>
                          <a:cs typeface="+mn-cs"/>
                          <a:hlinkClick r:id="rId3"/>
                        </a:rPr>
                        <a:t>https://www.bbc.co.uk/programmes/p01706fw/clips</a:t>
                      </a:r>
                      <a:r>
                        <a:rPr lang="en-GB" sz="1000" b="0" i="0" u="none" strike="noStrike" kern="1200" baseline="0" dirty="0" smtClean="0">
                          <a:solidFill>
                            <a:schemeClr val="dk1"/>
                          </a:solidFill>
                          <a:latin typeface="Century Gothic" panose="020B0502020202020204" pitchFamily="34" charset="0"/>
                          <a:ea typeface="+mn-ea"/>
                          <a:cs typeface="+mn-cs"/>
                        </a:rPr>
                        <a:t> These give a good understanding.</a:t>
                      </a:r>
                      <a:endParaRPr lang="en-GB" sz="1000" b="0" i="0" u="none" strike="noStrike" kern="1200" baseline="0" dirty="0" smtClean="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5"/>
                  </a:ext>
                </a:extLst>
              </a:tr>
              <a:tr h="370840">
                <a:tc>
                  <a:txBody>
                    <a:bodyPr/>
                    <a:lstStyle/>
                    <a:p>
                      <a:r>
                        <a:rPr lang="en-GB" sz="1400" b="1" dirty="0" smtClean="0">
                          <a:latin typeface="Century Gothic" panose="020B0502020202020204" pitchFamily="34" charset="0"/>
                        </a:rPr>
                        <a:t>Science</a:t>
                      </a:r>
                      <a:endParaRPr lang="en-GB" sz="1400" b="1" dirty="0">
                        <a:latin typeface="Century Gothic" panose="020B0502020202020204"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000" b="0" dirty="0" smtClean="0">
                          <a:latin typeface="Century Gothic" panose="020B0502020202020204" pitchFamily="34" charset="0"/>
                        </a:rPr>
                        <a:t>What is sound? Can you hear sound</a:t>
                      </a:r>
                      <a:r>
                        <a:rPr lang="en-GB" sz="1000" b="0" baseline="0" dirty="0" smtClean="0">
                          <a:latin typeface="Century Gothic" panose="020B0502020202020204" pitchFamily="34" charset="0"/>
                        </a:rPr>
                        <a:t> through every type of media?</a:t>
                      </a:r>
                      <a:endParaRPr lang="en-GB" sz="1000" b="1" dirty="0" smtClean="0">
                        <a:latin typeface="Century Gothic" panose="020B0502020202020204" pitchFamily="34" charset="0"/>
                      </a:endParaRPr>
                    </a:p>
                  </a:txBody>
                  <a:tcPr/>
                </a:tc>
                <a:tc>
                  <a:txBody>
                    <a:bodyPr/>
                    <a:lstStyle/>
                    <a:p>
                      <a:pPr algn="l"/>
                      <a:r>
                        <a:rPr lang="en-GB" sz="1000" dirty="0" smtClean="0">
                          <a:latin typeface="Century Gothic" panose="020B0502020202020204" pitchFamily="34" charset="0"/>
                        </a:rPr>
                        <a:t>Research</a:t>
                      </a:r>
                      <a:r>
                        <a:rPr lang="en-GB" sz="1000" baseline="0" dirty="0" smtClean="0">
                          <a:latin typeface="Century Gothic" panose="020B0502020202020204" pitchFamily="34" charset="0"/>
                        </a:rPr>
                        <a:t> what </a:t>
                      </a:r>
                      <a:r>
                        <a:rPr lang="en-GB" sz="1000" dirty="0" smtClean="0">
                          <a:latin typeface="Century Gothic" panose="020B0502020202020204" pitchFamily="34" charset="0"/>
                        </a:rPr>
                        <a:t>determines how high or how low a sound is</a:t>
                      </a:r>
                      <a:r>
                        <a:rPr lang="en-GB" sz="1000" dirty="0" smtClean="0">
                          <a:latin typeface="Century Gothic" panose="020B0502020202020204" pitchFamily="34" charset="0"/>
                        </a:rPr>
                        <a:t>. Catch up with the knowledge </a:t>
                      </a:r>
                      <a:r>
                        <a:rPr lang="en-GB" sz="1000" smtClean="0">
                          <a:latin typeface="Century Gothic" panose="020B0502020202020204" pitchFamily="34" charset="0"/>
                        </a:rPr>
                        <a:t>of sound </a:t>
                      </a:r>
                      <a:r>
                        <a:rPr lang="en-GB" sz="1000" dirty="0" smtClean="0">
                          <a:latin typeface="Century Gothic" panose="020B0502020202020204" pitchFamily="34" charset="0"/>
                        </a:rPr>
                        <a:t>by looking at </a:t>
                      </a:r>
                      <a:r>
                        <a:rPr lang="en-GB" sz="1000" dirty="0" smtClean="0">
                          <a:latin typeface="Century Gothic" panose="020B0502020202020204" pitchFamily="34" charset="0"/>
                          <a:hlinkClick r:id="rId4"/>
                        </a:rPr>
                        <a:t>https://www.bbc.co.uk/bitesize/topics/zrxktcw</a:t>
                      </a:r>
                      <a:r>
                        <a:rPr lang="en-GB" sz="1000" dirty="0" smtClean="0">
                          <a:latin typeface="Century Gothic" panose="020B0502020202020204" pitchFamily="34" charset="0"/>
                        </a:rPr>
                        <a:t> </a:t>
                      </a:r>
                      <a:endParaRPr lang="en-GB" sz="1000" b="1" baseline="0" dirty="0" smtClean="0">
                        <a:latin typeface="Century Gothic" panose="020B0502020202020204" pitchFamily="34" charset="0"/>
                      </a:endParaRPr>
                    </a:p>
                  </a:txBody>
                  <a:tcPr/>
                </a:tc>
                <a:extLst>
                  <a:ext uri="{0D108BD9-81ED-4DB2-BD59-A6C34878D82A}">
                    <a16:rowId xmlns:a16="http://schemas.microsoft.com/office/drawing/2014/main" val="10006"/>
                  </a:ext>
                </a:extLst>
              </a:tr>
              <a:tr h="370840">
                <a:tc>
                  <a:txBody>
                    <a:bodyPr/>
                    <a:lstStyle/>
                    <a:p>
                      <a:r>
                        <a:rPr lang="en-GB" sz="1400" b="1" dirty="0" smtClean="0">
                          <a:latin typeface="Century Gothic" panose="020B0502020202020204" pitchFamily="34" charset="0"/>
                        </a:rPr>
                        <a:t>Art</a:t>
                      </a:r>
                      <a:endParaRPr lang="en-GB" sz="1400" b="1" dirty="0">
                        <a:latin typeface="Century Gothic" panose="020B0502020202020204"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000" dirty="0" smtClean="0">
                          <a:latin typeface="Century Gothic" panose="020B0502020202020204" pitchFamily="34" charset="0"/>
                        </a:rPr>
                        <a:t>What are mosaics? Why did the Romans like to use this art</a:t>
                      </a:r>
                      <a:r>
                        <a:rPr lang="en-US" sz="1000" baseline="0" dirty="0" smtClean="0">
                          <a:latin typeface="Century Gothic" panose="020B0502020202020204" pitchFamily="34" charset="0"/>
                        </a:rPr>
                        <a:t> </a:t>
                      </a:r>
                      <a:r>
                        <a:rPr lang="en-US" sz="1000" dirty="0" smtClean="0">
                          <a:latin typeface="Century Gothic" panose="020B0502020202020204" pitchFamily="34" charset="0"/>
                        </a:rPr>
                        <a:t>form?</a:t>
                      </a:r>
                      <a:endParaRPr lang="en-GB" sz="1000" dirty="0">
                        <a:latin typeface="Century Gothic" panose="020B0502020202020204" pitchFamily="34" charset="0"/>
                      </a:endParaRPr>
                    </a:p>
                  </a:txBody>
                  <a:tcPr/>
                </a:tc>
                <a:tc>
                  <a:txBody>
                    <a:bodyPr/>
                    <a:lstStyle/>
                    <a:p>
                      <a:pPr algn="just"/>
                      <a:r>
                        <a:rPr lang="en-GB" sz="1000" dirty="0" smtClean="0">
                          <a:latin typeface="Century Gothic" panose="020B0502020202020204" pitchFamily="34" charset="0"/>
                        </a:rPr>
                        <a:t>Design a work of mosaic art/craft in 2-D or 3-D using bits of coloured paper,</a:t>
                      </a:r>
                      <a:r>
                        <a:rPr lang="en-GB" sz="1000" baseline="0" dirty="0" smtClean="0">
                          <a:latin typeface="Century Gothic" panose="020B0502020202020204" pitchFamily="34" charset="0"/>
                        </a:rPr>
                        <a:t> </a:t>
                      </a:r>
                      <a:r>
                        <a:rPr lang="en-GB" sz="1000" dirty="0" smtClean="0">
                          <a:latin typeface="Century Gothic" panose="020B0502020202020204" pitchFamily="34" charset="0"/>
                        </a:rPr>
                        <a:t>card or pebbles.</a:t>
                      </a:r>
                      <a:endParaRPr lang="en-GB" sz="1000" dirty="0">
                        <a:latin typeface="Century Gothic" panose="020B0502020202020204" pitchFamily="34" charset="0"/>
                      </a:endParaRPr>
                    </a:p>
                  </a:txBody>
                  <a:tcPr/>
                </a:tc>
                <a:extLst>
                  <a:ext uri="{0D108BD9-81ED-4DB2-BD59-A6C34878D82A}">
                    <a16:rowId xmlns:a16="http://schemas.microsoft.com/office/drawing/2014/main" val="10007"/>
                  </a:ext>
                </a:extLst>
              </a:tr>
              <a:tr h="370840">
                <a:tc>
                  <a:txBody>
                    <a:bodyPr/>
                    <a:lstStyle/>
                    <a:p>
                      <a:r>
                        <a:rPr lang="en-GB" sz="1400" b="1" dirty="0" smtClean="0">
                          <a:latin typeface="Century Gothic" panose="020B0502020202020204" pitchFamily="34" charset="0"/>
                        </a:rPr>
                        <a:t>French</a:t>
                      </a:r>
                      <a:endParaRPr lang="en-GB" sz="1400" b="1" dirty="0">
                        <a:latin typeface="Century Gothic" panose="020B0502020202020204" pitchFamily="34" charset="0"/>
                      </a:endParaRPr>
                    </a:p>
                  </a:txBody>
                  <a:tcPr/>
                </a:tc>
                <a:tc>
                  <a:txBody>
                    <a:bodyPr/>
                    <a:lstStyle/>
                    <a:p>
                      <a:pPr algn="just"/>
                      <a:r>
                        <a:rPr lang="en-US" sz="1000" dirty="0" smtClean="0">
                          <a:latin typeface="Century Gothic" panose="020B0502020202020204" pitchFamily="34" charset="0"/>
                        </a:rPr>
                        <a:t>Practise</a:t>
                      </a:r>
                      <a:r>
                        <a:rPr lang="en-US" sz="1000" baseline="0" dirty="0" smtClean="0">
                          <a:latin typeface="Century Gothic" panose="020B0502020202020204" pitchFamily="34" charset="0"/>
                        </a:rPr>
                        <a:t> saying and writing numbers 0-20, days of the week and months of the year in French.</a:t>
                      </a:r>
                      <a:endParaRPr lang="en-GB" sz="1000" dirty="0">
                        <a:latin typeface="Century Gothic" panose="020B0502020202020204" pitchFamily="34" charset="0"/>
                      </a:endParaRPr>
                    </a:p>
                  </a:txBody>
                  <a:tcPr/>
                </a:tc>
                <a:tc>
                  <a:txBody>
                    <a:bodyPr/>
                    <a:lstStyle/>
                    <a:p>
                      <a:pPr algn="just"/>
                      <a:r>
                        <a:rPr lang="en-GB" sz="1000" dirty="0" smtClean="0">
                          <a:latin typeface="Century Gothic" panose="020B0502020202020204" pitchFamily="34" charset="0"/>
                        </a:rPr>
                        <a:t>Refer to the French section of the school website for vocabulary and phrases.</a:t>
                      </a:r>
                      <a:endParaRPr lang="en-GB" sz="1000" dirty="0">
                        <a:latin typeface="Century Gothic" panose="020B0502020202020204" pitchFamily="34" charset="0"/>
                      </a:endParaRPr>
                    </a:p>
                  </a:txBody>
                  <a:tcPr/>
                </a:tc>
                <a:extLst>
                  <a:ext uri="{0D108BD9-81ED-4DB2-BD59-A6C34878D82A}">
                    <a16:rowId xmlns:a16="http://schemas.microsoft.com/office/drawing/2014/main" val="10008"/>
                  </a:ext>
                </a:extLst>
              </a:tr>
            </a:tbl>
          </a:graphicData>
        </a:graphic>
      </p:graphicFrame>
      <p:sp>
        <p:nvSpPr>
          <p:cNvPr id="3" name="Rectangle 2"/>
          <p:cNvSpPr/>
          <p:nvPr/>
        </p:nvSpPr>
        <p:spPr>
          <a:xfrm>
            <a:off x="55084" y="66103"/>
            <a:ext cx="9784814" cy="1323439"/>
          </a:xfrm>
          <a:prstGeom prst="rect">
            <a:avLst/>
          </a:prstGeom>
        </p:spPr>
        <p:txBody>
          <a:bodyPr wrap="square">
            <a:spAutoFit/>
          </a:bodyPr>
          <a:lstStyle/>
          <a:p>
            <a:r>
              <a:rPr lang="en-GB" sz="1400" b="1" dirty="0" smtClean="0">
                <a:latin typeface="Century Gothic" panose="020B0502020202020204" pitchFamily="34" charset="0"/>
              </a:rPr>
              <a:t>Home learning </a:t>
            </a:r>
            <a:r>
              <a:rPr lang="en-GB" sz="1400" b="1" dirty="0">
                <a:latin typeface="Century Gothic" panose="020B0502020202020204" pitchFamily="34" charset="0"/>
              </a:rPr>
              <a:t>challenges</a:t>
            </a:r>
            <a:r>
              <a:rPr lang="en-GB" sz="1200" dirty="0">
                <a:latin typeface="Century Gothic" panose="020B0502020202020204" pitchFamily="34" charset="0"/>
              </a:rPr>
              <a:t/>
            </a:r>
            <a:br>
              <a:rPr lang="en-GB" sz="1200" dirty="0">
                <a:latin typeface="Century Gothic" panose="020B0502020202020204" pitchFamily="34" charset="0"/>
              </a:rPr>
            </a:br>
            <a:r>
              <a:rPr lang="en-GB" sz="1100" dirty="0">
                <a:latin typeface="Century Gothic" panose="020B0502020202020204" pitchFamily="34" charset="0"/>
              </a:rPr>
              <a:t>Your child must read and practise their times tables every day. At present, they should be secure in the 2, 3, 4, 5, 8 and 10 times tables</a:t>
            </a:r>
            <a:r>
              <a:rPr lang="en-GB" sz="1100" dirty="0" smtClean="0">
                <a:latin typeface="Century Gothic" panose="020B0502020202020204" pitchFamily="34" charset="0"/>
              </a:rPr>
              <a:t>. Attached is </a:t>
            </a:r>
            <a:r>
              <a:rPr lang="en-GB" sz="1100" dirty="0">
                <a:latin typeface="Century Gothic" panose="020B0502020202020204" pitchFamily="34" charset="0"/>
              </a:rPr>
              <a:t>the year 3 and 4 spelling list which your child is required know by the end of year 4. We will be checking that they are learning them by asking them to use them within a variety of contexts in their learning. This will not necessarily be in the form of a spelling test.</a:t>
            </a:r>
          </a:p>
          <a:p>
            <a:pPr algn="just"/>
            <a:endParaRPr lang="en-GB" sz="1100" dirty="0">
              <a:latin typeface="Century Gothic" panose="020B0502020202020204" pitchFamily="34" charset="0"/>
            </a:endParaRPr>
          </a:p>
          <a:p>
            <a:pPr algn="just"/>
            <a:r>
              <a:rPr lang="en-GB" sz="1100" dirty="0">
                <a:latin typeface="Century Gothic" panose="020B0502020202020204" pitchFamily="34" charset="0"/>
              </a:rPr>
              <a:t>PE is a statutory and an important part of the National Curriculum. Please ensure that your child </a:t>
            </a:r>
            <a:r>
              <a:rPr lang="en-GB" sz="1100" dirty="0" smtClean="0">
                <a:latin typeface="Century Gothic" panose="020B0502020202020204" pitchFamily="34" charset="0"/>
              </a:rPr>
              <a:t>has the </a:t>
            </a:r>
            <a:r>
              <a:rPr lang="en-GB" sz="1100" dirty="0">
                <a:latin typeface="Century Gothic" panose="020B0502020202020204" pitchFamily="34" charset="0"/>
              </a:rPr>
              <a:t>appropriate PE kit </a:t>
            </a:r>
            <a:r>
              <a:rPr lang="en-GB" sz="1100" dirty="0" smtClean="0">
                <a:latin typeface="Century Gothic" panose="020B0502020202020204" pitchFamily="34" charset="0"/>
              </a:rPr>
              <a:t>in school </a:t>
            </a:r>
            <a:r>
              <a:rPr lang="en-GB" sz="1100" dirty="0">
                <a:latin typeface="Century Gothic" panose="020B0502020202020204" pitchFamily="34" charset="0"/>
              </a:rPr>
              <a:t>on </a:t>
            </a:r>
            <a:r>
              <a:rPr lang="en-GB" sz="1100" b="1" dirty="0" smtClean="0">
                <a:latin typeface="Century Gothic" panose="020B0502020202020204" pitchFamily="34" charset="0"/>
              </a:rPr>
              <a:t>Tuesdays</a:t>
            </a:r>
            <a:r>
              <a:rPr lang="en-GB" sz="1100" dirty="0" smtClean="0">
                <a:latin typeface="Century Gothic" panose="020B0502020202020204" pitchFamily="34" charset="0"/>
              </a:rPr>
              <a:t> (outdoors and indoors) </a:t>
            </a:r>
            <a:endParaRPr lang="en-GB" sz="1100" dirty="0"/>
          </a:p>
        </p:txBody>
      </p:sp>
    </p:spTree>
    <p:extLst>
      <p:ext uri="{BB962C8B-B14F-4D97-AF65-F5344CB8AC3E}">
        <p14:creationId xmlns:p14="http://schemas.microsoft.com/office/powerpoint/2010/main" val="3328220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rot="16200000">
            <a:off x="1104579" y="-717092"/>
            <a:ext cx="6438357" cy="8207100"/>
          </a:xfrm>
          <a:prstGeom prst="rect">
            <a:avLst/>
          </a:prstGeom>
        </p:spPr>
      </p:pic>
    </p:spTree>
    <p:extLst>
      <p:ext uri="{BB962C8B-B14F-4D97-AF65-F5344CB8AC3E}">
        <p14:creationId xmlns:p14="http://schemas.microsoft.com/office/powerpoint/2010/main" val="16106450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3768</TotalTime>
  <Words>1024</Words>
  <Application>Microsoft Office PowerPoint</Application>
  <PresentationFormat>A4 Paper (210x297 mm)</PresentationFormat>
  <Paragraphs>54</Paragraphs>
  <Slides>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Century Gothic</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Pickford</dc:creator>
  <cp:lastModifiedBy>Adrian Colvin</cp:lastModifiedBy>
  <cp:revision>223</cp:revision>
  <cp:lastPrinted>2020-01-10T08:42:13Z</cp:lastPrinted>
  <dcterms:created xsi:type="dcterms:W3CDTF">2019-03-27T11:19:17Z</dcterms:created>
  <dcterms:modified xsi:type="dcterms:W3CDTF">2026-09-15T16:01:11Z</dcterms:modified>
</cp:coreProperties>
</file>